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58" r:id="rId4"/>
    <p:sldId id="259" r:id="rId5"/>
    <p:sldId id="260" r:id="rId6"/>
    <p:sldId id="335" r:id="rId7"/>
    <p:sldId id="336" r:id="rId8"/>
    <p:sldId id="337" r:id="rId9"/>
    <p:sldId id="338" r:id="rId10"/>
    <p:sldId id="339" r:id="rId11"/>
    <p:sldId id="261" r:id="rId12"/>
    <p:sldId id="262" r:id="rId13"/>
    <p:sldId id="263" r:id="rId14"/>
    <p:sldId id="306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04" r:id="rId26"/>
    <p:sldId id="274" r:id="rId27"/>
    <p:sldId id="277" r:id="rId28"/>
    <p:sldId id="312" r:id="rId29"/>
    <p:sldId id="279" r:id="rId30"/>
    <p:sldId id="281" r:id="rId31"/>
    <p:sldId id="316" r:id="rId32"/>
    <p:sldId id="317" r:id="rId33"/>
    <p:sldId id="280" r:id="rId34"/>
    <p:sldId id="282" r:id="rId35"/>
    <p:sldId id="313" r:id="rId36"/>
    <p:sldId id="287" r:id="rId37"/>
    <p:sldId id="314" r:id="rId38"/>
    <p:sldId id="278" r:id="rId39"/>
    <p:sldId id="288" r:id="rId40"/>
    <p:sldId id="289" r:id="rId41"/>
    <p:sldId id="290" r:id="rId42"/>
    <p:sldId id="291" r:id="rId43"/>
    <p:sldId id="292" r:id="rId44"/>
    <p:sldId id="295" r:id="rId45"/>
    <p:sldId id="296" r:id="rId46"/>
    <p:sldId id="297" r:id="rId47"/>
    <p:sldId id="299" r:id="rId48"/>
    <p:sldId id="298" r:id="rId49"/>
    <p:sldId id="300" r:id="rId50"/>
    <p:sldId id="310" r:id="rId51"/>
    <p:sldId id="311" r:id="rId52"/>
    <p:sldId id="301" r:id="rId53"/>
    <p:sldId id="320" r:id="rId54"/>
    <p:sldId id="319" r:id="rId55"/>
    <p:sldId id="321" r:id="rId56"/>
    <p:sldId id="307" r:id="rId57"/>
    <p:sldId id="322" r:id="rId58"/>
    <p:sldId id="323" r:id="rId59"/>
    <p:sldId id="324" r:id="rId60"/>
    <p:sldId id="325" r:id="rId61"/>
    <p:sldId id="308" r:id="rId62"/>
    <p:sldId id="309" r:id="rId63"/>
    <p:sldId id="327" r:id="rId64"/>
    <p:sldId id="328" r:id="rId65"/>
    <p:sldId id="329" r:id="rId66"/>
    <p:sldId id="326" r:id="rId67"/>
    <p:sldId id="330" r:id="rId68"/>
    <p:sldId id="331" r:id="rId69"/>
    <p:sldId id="332" r:id="rId70"/>
    <p:sldId id="333" r:id="rId71"/>
    <p:sldId id="340" r:id="rId72"/>
    <p:sldId id="342" r:id="rId73"/>
    <p:sldId id="343" r:id="rId74"/>
    <p:sldId id="318" r:id="rId75"/>
    <p:sldId id="302" r:id="rId76"/>
    <p:sldId id="334" r:id="rId77"/>
    <p:sldId id="275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94660"/>
  </p:normalViewPr>
  <p:slideViewPr>
    <p:cSldViewPr>
      <p:cViewPr>
        <p:scale>
          <a:sx n="83" d="100"/>
          <a:sy n="83" d="100"/>
        </p:scale>
        <p:origin x="528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F9B84EA-7D68-4D60-9CB1-D50884785D1C}" type="datetime1">
              <a:rPr lang="zh-CN" altLang="en-US"/>
              <a:pPr lvl="0">
                <a:defRPr/>
              </a:pPr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4E0FC9-F1F8-4FAE-9988-3BA365CFD46F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78FB1BB-33D6-4398-8A08-2D5AACEA5E68}" type="datetime1">
              <a:rPr lang="zh-CN" altLang="en-US"/>
              <a:pPr lvl="0">
                <a:defRPr/>
              </a:pPr>
              <a:t>2024/6/22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zh-CN" altLang="en-US"/>
              <a:t>编辑母版文本样式</a:t>
            </a:r>
          </a:p>
          <a:p>
            <a:pPr lvl="1">
              <a:defRPr/>
            </a:pPr>
            <a:r>
              <a:rPr lang="zh-CN" altLang="en-US"/>
              <a:t>第二级</a:t>
            </a:r>
          </a:p>
          <a:p>
            <a:pPr lvl="2">
              <a:defRPr/>
            </a:pPr>
            <a:r>
              <a:rPr lang="zh-CN" altLang="en-US"/>
              <a:t>第三级</a:t>
            </a:r>
          </a:p>
          <a:p>
            <a:pPr lvl="3">
              <a:defRPr/>
            </a:pPr>
            <a:r>
              <a:rPr lang="zh-CN" altLang="en-US"/>
              <a:t>第四级</a:t>
            </a:r>
          </a:p>
          <a:p>
            <a:pPr lvl="4">
              <a:defRPr/>
            </a:pPr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FA8B77C-B9E8-44C3-B33A-FC32CB2E965D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5166863-24DC-4A9C-B2EA-64F822DF2DC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461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99A0F2F-A266-428F-B20C-17EA4221FBC8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418F03C3-53C1-4F10-8DAF-D1F318E96C6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418F03C3-53C1-4F10-8DAF-D1F318E96C6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26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392B679-AE23-4750-8FB0-6513430B895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392B679-AE23-4750-8FB0-6513430B895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392B679-AE23-4750-8FB0-6513430B895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392B679-AE23-4750-8FB0-6513430B895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12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A931D0-C1F1-459A-A804-2CF5D4756A7A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ko-KO" altLang="ko-KO" sz="5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O" altLang="ko-KO">
                <a:latin typeface="NanumGothic"/>
                <a:ea typeface="NanumGothic"/>
              </a:rPr>
              <a:t>마스터 자막 스타일을 편집하려면 여기를 클릭하세요.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66E3-91A2-4111-876E-EE8F22CC50CC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BB6-416B-466E-AD3A-0ECCBFB6A630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8ABD-05D3-4016-AFCF-5BF979F97711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3516C-4A0C-41B2-923D-DF627730C7B1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O" altLang="ko-KO" sz="32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DF73-36F7-4480-9D7E-74F729F9D666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26C8-00DC-439D-B6B8-56DE4376044B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7BBD-A48A-4DDA-8D84-F9650A12A69C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3955-B8E9-4BF6-B1A3-D2CE7B86309B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1297-4CB1-4CD6-87A0-B232C7611A69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F0425F55-A183-4D84-BC00-10F42E5CC4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6ECD-9E27-4625-92D3-DF24444EEDC2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E53D5-9C98-423D-A8B9-B1AC7AC4ADEC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CCD6B-5D81-488D-A5F6-1BCD7C4A464C}" type="datetime1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A_1 (7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352800" y="-3466911"/>
            <a:ext cx="812800" cy="8128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030605" y="2437447"/>
            <a:ext cx="9740265" cy="108204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33000"/>
                    </a:prstClr>
                  </a:outerShdw>
                </a:effectLst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Data Base </a:t>
            </a:r>
            <a:r>
              <a: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33000"/>
                    </a:prstClr>
                  </a:outerShdw>
                </a:effectLst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프로젝트</a:t>
            </a:r>
            <a:endParaRPr sz="8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63500" dir="2700000" algn="tl" rotWithShape="0">
                  <a:prstClr val="black">
                    <a:alpha val="33000"/>
                  </a:prstClr>
                </a:outerShdw>
              </a:effectLst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28" name="TextBox 17"/>
          <p:cNvSpPr txBox="1"/>
          <p:nvPr/>
        </p:nvSpPr>
        <p:spPr>
          <a:xfrm>
            <a:off x="1992962" y="4415305"/>
            <a:ext cx="7560750" cy="10820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70000"/>
                    </a:prstClr>
                  </a:outerShdw>
                </a:effectLst>
                <a:latin typeface="NanumGothic"/>
                <a:ea typeface="NanumGothic"/>
                <a:sym typeface="Elsie" panose="02000000000000000000" charset="0"/>
              </a:rPr>
              <a:t>20204373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70000"/>
                    </a:prstClr>
                  </a:outerShdw>
                </a:effectLst>
                <a:latin typeface="NanumGothic"/>
                <a:ea typeface="NanumGothic"/>
                <a:sym typeface="Elsie" panose="02000000000000000000" charset="0"/>
              </a:rPr>
              <a:t>최동혁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63500" dir="2700000" algn="tl" rotWithShape="0">
                  <a:prstClr val="black">
                    <a:alpha val="70000"/>
                  </a:prstClr>
                </a:outerShdw>
              </a:effectLst>
              <a:latin typeface="NanumGothic"/>
              <a:ea typeface="NanumGothic"/>
              <a:sym typeface="Elsie" panose="02000000000000000000" charset="0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70000"/>
                    </a:prstClr>
                  </a:outerShdw>
                </a:effectLst>
                <a:latin typeface="NanumGothic"/>
                <a:ea typeface="NanumGothic"/>
                <a:sym typeface="Elsie" panose="02000000000000000000" charset="0"/>
              </a:rPr>
              <a:t>20204333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70000"/>
                    </a:prstClr>
                  </a:outerShdw>
                </a:effectLst>
                <a:latin typeface="NanumGothic"/>
                <a:ea typeface="NanumGothic"/>
                <a:sym typeface="Elsie" panose="02000000000000000000" charset="0"/>
              </a:rPr>
              <a:t>김남호</a:t>
            </a: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63500" dir="2700000" algn="tl" rotWithShape="0">
                  <a:prstClr val="black">
                    <a:alpha val="70000"/>
                  </a:prstClr>
                </a:outerShdw>
              </a:effectLst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62C065-43A0-2A80-7E03-8CBF3F58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06 L 0 0.06667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06 -2.22222E-06 L -1.45833E-06 0.05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4" grpId="0"/>
      <p:bldP spid="24" grpId="1"/>
      <p:bldP spid="28" grpId="0"/>
      <p:bldP spid="2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E8170-9C1E-3B82-6927-A5A89E17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E97E945A-AAAE-2406-B5AA-2AA8483F13BB}"/>
              </a:ext>
            </a:extLst>
          </p:cNvPr>
          <p:cNvSpPr txBox="1"/>
          <p:nvPr/>
        </p:nvSpPr>
        <p:spPr>
          <a:xfrm>
            <a:off x="479376" y="836712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자료 수집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83E6C2-A935-90A9-F53A-8E66F4864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916832"/>
            <a:ext cx="737337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91"/>
          <p:cNvSpPr txBox="1"/>
          <p:nvPr/>
        </p:nvSpPr>
        <p:spPr bwMode="auto">
          <a:xfrm>
            <a:off x="190422" y="4471586"/>
            <a:ext cx="4170525" cy="14720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학생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도서관을 이용하는 주체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50019" y="537636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시스템 필수 요소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0ABC29-B6DA-6AFA-92BE-C10DC65A0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6" y="1763157"/>
            <a:ext cx="3781079" cy="2516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A218F2-3190-3408-8413-59C860BFB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25" y="1659848"/>
            <a:ext cx="3941989" cy="2715592"/>
          </a:xfrm>
          <a:prstGeom prst="rect">
            <a:avLst/>
          </a:prstGeom>
        </p:spPr>
      </p:pic>
      <p:sp>
        <p:nvSpPr>
          <p:cNvPr id="6" name="TextBox 91">
            <a:extLst>
              <a:ext uri="{FF2B5EF4-FFF2-40B4-BE49-F238E27FC236}">
                <a16:creationId xmlns:a16="http://schemas.microsoft.com/office/drawing/2014/main" id="{3AFBFA19-62C5-DF9D-69F0-4CB2964D4B28}"/>
              </a:ext>
            </a:extLst>
          </p:cNvPr>
          <p:cNvSpPr txBox="1"/>
          <p:nvPr/>
        </p:nvSpPr>
        <p:spPr bwMode="auto">
          <a:xfrm>
            <a:off x="3937689" y="4471586"/>
            <a:ext cx="4170525" cy="15863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시스템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도서관을 관리하는 기능</a:t>
            </a:r>
            <a:endParaRPr lang="en-US" altLang="ko-KR" sz="2400" dirty="0">
              <a:latin typeface="NanumGothic"/>
              <a:ea typeface="NanumGothic"/>
              <a:sym typeface="Elsie" panose="02000000000000000000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F01555-6852-A29A-6130-518645F47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52" y="1946081"/>
            <a:ext cx="2143125" cy="2143125"/>
          </a:xfrm>
          <a:prstGeom prst="rect">
            <a:avLst/>
          </a:prstGeom>
        </p:spPr>
      </p:pic>
      <p:sp>
        <p:nvSpPr>
          <p:cNvPr id="9" name="TextBox 91">
            <a:extLst>
              <a:ext uri="{FF2B5EF4-FFF2-40B4-BE49-F238E27FC236}">
                <a16:creationId xmlns:a16="http://schemas.microsoft.com/office/drawing/2014/main" id="{B0993575-68DE-4A1A-3DB9-0E48B6494202}"/>
              </a:ext>
            </a:extLst>
          </p:cNvPr>
          <p:cNvSpPr txBox="1"/>
          <p:nvPr/>
        </p:nvSpPr>
        <p:spPr bwMode="auto">
          <a:xfrm>
            <a:off x="7684956" y="4414436"/>
            <a:ext cx="4170525" cy="15863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권한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사용자</a:t>
            </a:r>
            <a:r>
              <a:rPr lang="en-US" altLang="ko-KR" sz="2400" dirty="0">
                <a:latin typeface="NanumGothic"/>
                <a:ea typeface="NanumGothic"/>
                <a:sym typeface="Elsie" panose="02000000000000000000" charset="0"/>
              </a:rPr>
              <a:t>, </a:t>
            </a: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직원</a:t>
            </a:r>
            <a:r>
              <a:rPr lang="en-US" altLang="ko-KR" sz="2400" dirty="0">
                <a:latin typeface="NanumGothic"/>
                <a:ea typeface="NanumGothic"/>
                <a:sym typeface="Elsie" panose="02000000000000000000" charset="0"/>
              </a:rPr>
              <a:t>, </a:t>
            </a:r>
            <a:r>
              <a:rPr lang="ko-KR" altLang="en-US" sz="2400" dirty="0" err="1">
                <a:latin typeface="NanumGothic"/>
                <a:ea typeface="NanumGothic"/>
                <a:sym typeface="Elsie" panose="02000000000000000000" charset="0"/>
              </a:rPr>
              <a:t>관리자등의</a:t>
            </a: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 권한</a:t>
            </a:r>
            <a:endParaRPr lang="en-US" altLang="ko-KR" sz="2400" dirty="0">
              <a:latin typeface="NanumGothic"/>
              <a:ea typeface="NanumGothic"/>
              <a:sym typeface="Elsie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91"/>
          <p:cNvSpPr txBox="1"/>
          <p:nvPr/>
        </p:nvSpPr>
        <p:spPr bwMode="auto">
          <a:xfrm>
            <a:off x="190422" y="4471586"/>
            <a:ext cx="4170525" cy="14720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예약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좌석을 예약하는 기능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50019" y="537636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시스템 필수 요소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" name="TextBox 91">
            <a:extLst>
              <a:ext uri="{FF2B5EF4-FFF2-40B4-BE49-F238E27FC236}">
                <a16:creationId xmlns:a16="http://schemas.microsoft.com/office/drawing/2014/main" id="{3AFBFA19-62C5-DF9D-69F0-4CB2964D4B28}"/>
              </a:ext>
            </a:extLst>
          </p:cNvPr>
          <p:cNvSpPr txBox="1"/>
          <p:nvPr/>
        </p:nvSpPr>
        <p:spPr bwMode="auto">
          <a:xfrm>
            <a:off x="4010737" y="4471586"/>
            <a:ext cx="4170525" cy="15863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알림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 err="1">
                <a:latin typeface="NanumGothic"/>
                <a:ea typeface="NanumGothic"/>
                <a:sym typeface="Elsie" panose="02000000000000000000" charset="0"/>
              </a:rPr>
              <a:t>예약시</a:t>
            </a: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 메시지를 보내는 기능</a:t>
            </a:r>
            <a:endParaRPr lang="en-US" altLang="ko-KR" sz="2400" dirty="0">
              <a:latin typeface="NanumGothic"/>
              <a:ea typeface="NanumGothic"/>
              <a:sym typeface="Elsie" panose="02000000000000000000" charset="0"/>
            </a:endParaRPr>
          </a:p>
        </p:txBody>
      </p:sp>
      <p:sp>
        <p:nvSpPr>
          <p:cNvPr id="9" name="TextBox 91">
            <a:extLst>
              <a:ext uri="{FF2B5EF4-FFF2-40B4-BE49-F238E27FC236}">
                <a16:creationId xmlns:a16="http://schemas.microsoft.com/office/drawing/2014/main" id="{B0993575-68DE-4A1A-3DB9-0E48B6494202}"/>
              </a:ext>
            </a:extLst>
          </p:cNvPr>
          <p:cNvSpPr txBox="1"/>
          <p:nvPr/>
        </p:nvSpPr>
        <p:spPr bwMode="auto">
          <a:xfrm>
            <a:off x="7831055" y="4357286"/>
            <a:ext cx="4170525" cy="15863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도서관 휴무일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도서관이 쉬는 날을 저장함</a:t>
            </a:r>
            <a:endParaRPr lang="en-US" altLang="ko-KR" sz="2400" dirty="0">
              <a:latin typeface="NanumGothic"/>
              <a:ea typeface="NanumGothic"/>
              <a:sym typeface="Elsie" panose="02000000000000000000" charset="0"/>
            </a:endParaRPr>
          </a:p>
        </p:txBody>
      </p:sp>
      <p:pic>
        <p:nvPicPr>
          <p:cNvPr id="1026" name="Picture 2" descr="우리은행">
            <a:extLst>
              <a:ext uri="{FF2B5EF4-FFF2-40B4-BE49-F238E27FC236}">
                <a16:creationId xmlns:a16="http://schemas.microsoft.com/office/drawing/2014/main" id="{5AB48767-4B68-32FE-8FA0-0E04EBD2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3" y="2177111"/>
            <a:ext cx="4081409" cy="22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알림 - 무료 도구 및기구개 아이콘">
            <a:extLst>
              <a:ext uri="{FF2B5EF4-FFF2-40B4-BE49-F238E27FC236}">
                <a16:creationId xmlns:a16="http://schemas.microsoft.com/office/drawing/2014/main" id="{8FD54A42-671C-0D43-E218-2262C120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2177111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휴일 - 무료 시간과 날짜개 아이콘">
            <a:extLst>
              <a:ext uri="{FF2B5EF4-FFF2-40B4-BE49-F238E27FC236}">
                <a16:creationId xmlns:a16="http://schemas.microsoft.com/office/drawing/2014/main" id="{E4106E5C-548F-1537-09DE-585F07D04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2211399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89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91"/>
          <p:cNvSpPr txBox="1"/>
          <p:nvPr/>
        </p:nvSpPr>
        <p:spPr bwMode="auto">
          <a:xfrm>
            <a:off x="190422" y="4471586"/>
            <a:ext cx="4170525" cy="14720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좌석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좌석번호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현재 예약상태 등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50019" y="537636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시스템 필수 요소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" name="TextBox 91">
            <a:extLst>
              <a:ext uri="{FF2B5EF4-FFF2-40B4-BE49-F238E27FC236}">
                <a16:creationId xmlns:a16="http://schemas.microsoft.com/office/drawing/2014/main" id="{3AFBFA19-62C5-DF9D-69F0-4CB2964D4B28}"/>
              </a:ext>
            </a:extLst>
          </p:cNvPr>
          <p:cNvSpPr txBox="1"/>
          <p:nvPr/>
        </p:nvSpPr>
        <p:spPr bwMode="auto">
          <a:xfrm>
            <a:off x="4010737" y="4471586"/>
            <a:ext cx="4170525" cy="15863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방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세미나실</a:t>
            </a:r>
            <a:r>
              <a:rPr lang="en-US" altLang="ko-KR" sz="2400" dirty="0">
                <a:latin typeface="NanumGothic"/>
                <a:ea typeface="NanumGothic"/>
                <a:sym typeface="Elsie" panose="02000000000000000000" charset="0"/>
              </a:rPr>
              <a:t>, </a:t>
            </a:r>
            <a:r>
              <a:rPr lang="ko-KR" altLang="en-US" sz="2400" dirty="0" err="1">
                <a:latin typeface="NanumGothic"/>
                <a:ea typeface="NanumGothic"/>
                <a:sym typeface="Elsie" panose="02000000000000000000" charset="0"/>
              </a:rPr>
              <a:t>자료실등</a:t>
            </a: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 시설 관련</a:t>
            </a:r>
            <a:endParaRPr lang="en-US" altLang="ko-KR" sz="2400" dirty="0">
              <a:latin typeface="NanumGothic"/>
              <a:ea typeface="NanumGothic"/>
              <a:sym typeface="Elsie" panose="02000000000000000000" charset="0"/>
            </a:endParaRPr>
          </a:p>
        </p:txBody>
      </p:sp>
      <p:sp>
        <p:nvSpPr>
          <p:cNvPr id="9" name="TextBox 91">
            <a:extLst>
              <a:ext uri="{FF2B5EF4-FFF2-40B4-BE49-F238E27FC236}">
                <a16:creationId xmlns:a16="http://schemas.microsoft.com/office/drawing/2014/main" id="{B0993575-68DE-4A1A-3DB9-0E48B6494202}"/>
              </a:ext>
            </a:extLst>
          </p:cNvPr>
          <p:cNvSpPr txBox="1"/>
          <p:nvPr/>
        </p:nvSpPr>
        <p:spPr bwMode="auto">
          <a:xfrm>
            <a:off x="7684956" y="4414436"/>
            <a:ext cx="4170525" cy="15863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활동 로그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활동 기록을 저장함</a:t>
            </a:r>
            <a:endParaRPr lang="en-US" altLang="ko-KR" sz="2400" dirty="0">
              <a:latin typeface="NanumGothic"/>
              <a:ea typeface="NanumGothic"/>
              <a:sym typeface="Elsie" panose="02000000000000000000" charset="0"/>
            </a:endParaRPr>
          </a:p>
        </p:txBody>
      </p:sp>
      <p:pic>
        <p:nvPicPr>
          <p:cNvPr id="2" name="Picture 2" descr="Log 파일 형식 - 무료 상호 작용개 아이콘">
            <a:extLst>
              <a:ext uri="{FF2B5EF4-FFF2-40B4-BE49-F238E27FC236}">
                <a16:creationId xmlns:a16="http://schemas.microsoft.com/office/drawing/2014/main" id="{0636F7D6-74CA-0BDE-B054-810ED65BD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668" y="2210263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좌석 - 무료 여행개 아이콘">
            <a:extLst>
              <a:ext uri="{FF2B5EF4-FFF2-40B4-BE49-F238E27FC236}">
                <a16:creationId xmlns:a16="http://schemas.microsoft.com/office/drawing/2014/main" id="{D3C53AB6-5633-D065-99F0-B21D1A6E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49" y="2386414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방 - 무료 휴가개 아이콘">
            <a:extLst>
              <a:ext uri="{FF2B5EF4-FFF2-40B4-BE49-F238E27FC236}">
                <a16:creationId xmlns:a16="http://schemas.microsoft.com/office/drawing/2014/main" id="{FF46CCB8-A384-7504-1B30-001F5698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49" y="2386244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7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150019" y="537636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시스템 필수 요소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" name="TextBox 91">
            <a:extLst>
              <a:ext uri="{FF2B5EF4-FFF2-40B4-BE49-F238E27FC236}">
                <a16:creationId xmlns:a16="http://schemas.microsoft.com/office/drawing/2014/main" id="{3AFBFA19-62C5-DF9D-69F0-4CB2964D4B28}"/>
              </a:ext>
            </a:extLst>
          </p:cNvPr>
          <p:cNvSpPr txBox="1"/>
          <p:nvPr/>
        </p:nvSpPr>
        <p:spPr bwMode="auto">
          <a:xfrm>
            <a:off x="4010737" y="4471586"/>
            <a:ext cx="4170525" cy="1586314"/>
          </a:xfrm>
          <a:prstGeom prst="rect">
            <a:avLst/>
          </a:prstGeom>
          <a:noFill/>
        </p:spPr>
        <p:txBody>
          <a:bodyPr wrap="square" lIns="119963" tIns="62381" rIns="119963" bIns="479852" anchor="t" anchorCtr="1">
            <a:noAutofit/>
          </a:bodyPr>
          <a:lstStyle/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solidFill>
                  <a:srgbClr val="00B0F0"/>
                </a:solidFill>
                <a:latin typeface="NanumGothic"/>
                <a:ea typeface="NanumGothic"/>
                <a:sym typeface="Elsie" panose="02000000000000000000" charset="0"/>
              </a:rPr>
              <a:t>웹사이트</a:t>
            </a: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endParaRPr lang="en-US" altLang="ko-KR" sz="2400" dirty="0">
              <a:solidFill>
                <a:srgbClr val="00B0F0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pPr algn="ctr" latinLnBrk="0">
              <a:lnSpc>
                <a:spcPct val="100000"/>
              </a:lnSpc>
            </a:pPr>
            <a:r>
              <a:rPr lang="ko-KR" altLang="en-US" sz="2400" dirty="0">
                <a:latin typeface="NanumGothic"/>
                <a:ea typeface="NanumGothic"/>
                <a:sym typeface="Elsie" panose="02000000000000000000" charset="0"/>
              </a:rPr>
              <a:t>도서관 웹사이트의 주소를 저장함</a:t>
            </a:r>
            <a:endParaRPr lang="en-US" altLang="ko-KR" sz="2400" dirty="0">
              <a:latin typeface="NanumGothic"/>
              <a:ea typeface="NanumGothic"/>
              <a:sym typeface="Elsie" panose="02000000000000000000" charset="0"/>
            </a:endParaRPr>
          </a:p>
        </p:txBody>
      </p:sp>
      <p:pic>
        <p:nvPicPr>
          <p:cNvPr id="3076" name="Picture 4" descr="홈페이지 - 무료 편물개 아이콘">
            <a:extLst>
              <a:ext uri="{FF2B5EF4-FFF2-40B4-BE49-F238E27FC236}">
                <a16:creationId xmlns:a16="http://schemas.microsoft.com/office/drawing/2014/main" id="{285C74C6-716F-7021-491A-4FFC5453A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6" y="22048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0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3525046" y="2350412"/>
            <a:ext cx="6011653" cy="3940262"/>
            <a:chOff x="1969270" y="1135702"/>
            <a:chExt cx="6011652" cy="3940262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2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969270" y="203145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ko-KR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개념 설계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3839798" y="2913422"/>
              <a:ext cx="4141124" cy="216254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엔티티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&amp;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속성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endParaRPr>
            </a:p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ER-Win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9785EB-83A2-F325-E04F-A2B0421A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3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엔티티 </a:t>
            </a: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&amp;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속성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D645-63A9-0928-7246-DA0A38702B2E}"/>
              </a:ext>
            </a:extLst>
          </p:cNvPr>
          <p:cNvSpPr txBox="1"/>
          <p:nvPr/>
        </p:nvSpPr>
        <p:spPr>
          <a:xfrm>
            <a:off x="4982559" y="2641754"/>
            <a:ext cx="266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</a:rPr>
              <a:t>학생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4BD7A-5BFA-0B6B-0166-DE67F6FC892F}"/>
              </a:ext>
            </a:extLst>
          </p:cNvPr>
          <p:cNvSpPr txBox="1"/>
          <p:nvPr/>
        </p:nvSpPr>
        <p:spPr>
          <a:xfrm>
            <a:off x="4982559" y="3349640"/>
            <a:ext cx="9535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학번을 유일하게 식별(</a:t>
            </a:r>
            <a:r>
              <a:rPr lang="en-US" altLang="ko-KR" sz="2800" dirty="0"/>
              <a:t>PK)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학번</a:t>
            </a:r>
            <a:r>
              <a:rPr lang="en-US" altLang="ko-KR" sz="2800" dirty="0"/>
              <a:t>, </a:t>
            </a:r>
            <a:r>
              <a:rPr lang="ko-KR" altLang="en-US" sz="2800" dirty="0"/>
              <a:t>이름</a:t>
            </a:r>
            <a:r>
              <a:rPr lang="en-US" altLang="ko-KR" sz="2800" dirty="0"/>
              <a:t>, </a:t>
            </a:r>
            <a:r>
              <a:rPr lang="ko-KR" altLang="en-US" sz="2800" dirty="0"/>
              <a:t>비밀번호</a:t>
            </a:r>
            <a:r>
              <a:rPr lang="en-US" altLang="ko-KR" sz="2800" dirty="0"/>
              <a:t>, </a:t>
            </a:r>
            <a:r>
              <a:rPr lang="ko-KR" altLang="en-US" sz="2800" dirty="0"/>
              <a:t>이메일 </a:t>
            </a:r>
            <a:endParaRPr lang="en-US" altLang="ko-KR" sz="2800" dirty="0"/>
          </a:p>
          <a:p>
            <a:r>
              <a:rPr lang="ko-KR" altLang="en-US" sz="2800" dirty="0"/>
              <a:t>전화번호</a:t>
            </a:r>
            <a:r>
              <a:rPr lang="en-US" altLang="ko-KR" sz="2800" dirty="0"/>
              <a:t>, </a:t>
            </a:r>
            <a:r>
              <a:rPr lang="ko-KR" altLang="en-US" sz="2800" dirty="0"/>
              <a:t>학생 </a:t>
            </a:r>
            <a:r>
              <a:rPr lang="en-US" altLang="ko-KR" sz="2800" dirty="0"/>
              <a:t>ID </a:t>
            </a:r>
            <a:r>
              <a:rPr lang="ko-KR" altLang="en-US" sz="2800" dirty="0"/>
              <a:t>등을 저장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194ABB-63DD-3E74-7AD1-D5C7526B6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7" y="1458877"/>
            <a:ext cx="3758578" cy="4249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엔티티 </a:t>
            </a: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&amp;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속성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D645-63A9-0928-7246-DA0A38702B2E}"/>
              </a:ext>
            </a:extLst>
          </p:cNvPr>
          <p:cNvSpPr txBox="1"/>
          <p:nvPr/>
        </p:nvSpPr>
        <p:spPr>
          <a:xfrm>
            <a:off x="4982559" y="2380496"/>
            <a:ext cx="266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</a:rPr>
              <a:t>시스템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4BD7A-5BFA-0B6B-0166-DE67F6FC892F}"/>
              </a:ext>
            </a:extLst>
          </p:cNvPr>
          <p:cNvSpPr txBox="1"/>
          <p:nvPr/>
        </p:nvSpPr>
        <p:spPr>
          <a:xfrm>
            <a:off x="4982559" y="3088382"/>
            <a:ext cx="9535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시스템 </a:t>
            </a:r>
            <a:r>
              <a:rPr lang="en-US" altLang="ko-KR" sz="2800" dirty="0"/>
              <a:t>ID</a:t>
            </a:r>
            <a:r>
              <a:rPr lang="ko-KR" altLang="en-US" sz="2800" dirty="0"/>
              <a:t>를 유일하게 식별(</a:t>
            </a:r>
            <a:r>
              <a:rPr lang="en-US" altLang="ko-KR" sz="2800" dirty="0"/>
              <a:t>PK)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보안 관리</a:t>
            </a:r>
            <a:r>
              <a:rPr lang="en-US" altLang="ko-KR" sz="2800" dirty="0"/>
              <a:t>, </a:t>
            </a:r>
            <a:r>
              <a:rPr lang="ko-KR" altLang="en-US" sz="2800" dirty="0"/>
              <a:t>업데이트 및 유지보수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시스템 비밀번호 등을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8C73B-9436-E868-5082-6FB5EF64E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34439"/>
            <a:ext cx="2724530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엔티티 </a:t>
            </a: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&amp;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속성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D645-63A9-0928-7246-DA0A38702B2E}"/>
              </a:ext>
            </a:extLst>
          </p:cNvPr>
          <p:cNvSpPr txBox="1"/>
          <p:nvPr/>
        </p:nvSpPr>
        <p:spPr>
          <a:xfrm>
            <a:off x="4762499" y="2756053"/>
            <a:ext cx="266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</a:rPr>
              <a:t>좌석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4BD7A-5BFA-0B6B-0166-DE67F6FC892F}"/>
              </a:ext>
            </a:extLst>
          </p:cNvPr>
          <p:cNvSpPr txBox="1"/>
          <p:nvPr/>
        </p:nvSpPr>
        <p:spPr>
          <a:xfrm>
            <a:off x="4770287" y="3463939"/>
            <a:ext cx="9535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좌석 번호를 유일하게 식별(</a:t>
            </a:r>
            <a:r>
              <a:rPr lang="en-US" altLang="ko-KR" sz="2800" dirty="0"/>
              <a:t>PK)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위치와 좌석의 현재 상태를 저장함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CA9BF-B2D6-B91D-1C21-BF67E6B58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420888"/>
            <a:ext cx="3384376" cy="25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엔티티 </a:t>
            </a: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&amp;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속성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D645-63A9-0928-7246-DA0A38702B2E}"/>
              </a:ext>
            </a:extLst>
          </p:cNvPr>
          <p:cNvSpPr txBox="1"/>
          <p:nvPr/>
        </p:nvSpPr>
        <p:spPr>
          <a:xfrm>
            <a:off x="4762499" y="2756053"/>
            <a:ext cx="266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</a:rPr>
              <a:t>권한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4BD7A-5BFA-0B6B-0166-DE67F6FC892F}"/>
              </a:ext>
            </a:extLst>
          </p:cNvPr>
          <p:cNvSpPr txBox="1"/>
          <p:nvPr/>
        </p:nvSpPr>
        <p:spPr>
          <a:xfrm>
            <a:off x="4770287" y="3463939"/>
            <a:ext cx="9535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권한 </a:t>
            </a:r>
            <a:r>
              <a:rPr lang="en-US" altLang="ko-KR" sz="2800" dirty="0"/>
              <a:t>ID</a:t>
            </a:r>
            <a:r>
              <a:rPr lang="ko-KR" altLang="en-US" sz="2800" dirty="0"/>
              <a:t>를 유일하게 식별(</a:t>
            </a:r>
            <a:r>
              <a:rPr lang="en-US" altLang="ko-KR" sz="2800" dirty="0"/>
              <a:t>PK)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권한 </a:t>
            </a:r>
            <a:r>
              <a:rPr lang="en-US" altLang="ko-KR" sz="2800" dirty="0"/>
              <a:t>ID, </a:t>
            </a:r>
            <a:r>
              <a:rPr lang="ko-KR" altLang="en-US" sz="2800" dirty="0"/>
              <a:t>권한 등을 저장</a:t>
            </a: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E2BCB0-623A-63B0-EF73-AE7919250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763123"/>
            <a:ext cx="181000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6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8" t="23070" b="-1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141470" y="633412"/>
            <a:ext cx="5020310" cy="8229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4800" spc="3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내용물</a:t>
            </a:r>
            <a:endParaRPr lang="en-US" altLang="zh-CN" sz="4800" spc="300">
              <a:solidFill>
                <a:schemeClr val="tx1">
                  <a:lumMod val="85000"/>
                  <a:lumOff val="15000"/>
                </a:scheme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727471" y="2331842"/>
            <a:ext cx="4984943" cy="1580155"/>
            <a:chOff x="1925591" y="3052838"/>
            <a:chExt cx="4984943" cy="1580155"/>
          </a:xfrm>
        </p:grpSpPr>
        <p:sp>
          <p:nvSpPr>
            <p:cNvPr id="113" name="矩形 112"/>
            <p:cNvSpPr/>
            <p:nvPr/>
          </p:nvSpPr>
          <p:spPr>
            <a:xfrm>
              <a:off x="1925591" y="3052838"/>
              <a:ext cx="1260658" cy="1097158"/>
            </a:xfrm>
            <a:prstGeom prst="rect">
              <a:avLst/>
            </a:prstGeom>
          </p:spPr>
          <p:txBody>
            <a:bodyPr wrap="square">
              <a:normAutofit fontScale="97500"/>
            </a:bodyPr>
            <a:lstStyle/>
            <a:p>
              <a:pPr algn="ctr"/>
              <a:r>
                <a:rPr lang="en-US" altLang="zh-CN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01</a:t>
              </a:r>
              <a:endPara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2948813" y="3205080"/>
              <a:ext cx="3961721" cy="1427913"/>
              <a:chOff x="7958253" y="1341209"/>
              <a:chExt cx="3961721" cy="1427913"/>
            </a:xfrm>
          </p:grpSpPr>
          <p:sp>
            <p:nvSpPr>
              <p:cNvPr id="111" name="文本框 110"/>
              <p:cNvSpPr txBox="1"/>
              <p:nvPr/>
            </p:nvSpPr>
            <p:spPr>
              <a:xfrm flipH="1">
                <a:off x="7958253" y="1341209"/>
                <a:ext cx="2127264" cy="616108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계획수립</a:t>
                </a:r>
                <a:endPara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8031542" y="1757193"/>
                <a:ext cx="3888432" cy="101192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911244" y="4030681"/>
            <a:ext cx="4801170" cy="768350"/>
            <a:chOff x="2109364" y="4751677"/>
            <a:chExt cx="4801170" cy="768350"/>
          </a:xfrm>
        </p:grpSpPr>
        <p:sp>
          <p:nvSpPr>
            <p:cNvPr id="124" name="矩形 123"/>
            <p:cNvSpPr/>
            <p:nvPr/>
          </p:nvSpPr>
          <p:spPr>
            <a:xfrm>
              <a:off x="2109364" y="4751677"/>
              <a:ext cx="883920" cy="76835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ko-KO" altLang="ko-KO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02</a:t>
              </a:r>
              <a:endPara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2964465" y="4864682"/>
              <a:ext cx="3946069" cy="590454"/>
              <a:chOff x="7973905" y="1410580"/>
              <a:chExt cx="3946069" cy="590454"/>
            </a:xfrm>
          </p:grpSpPr>
          <p:sp>
            <p:nvSpPr>
              <p:cNvPr id="121" name="文本框 120"/>
              <p:cNvSpPr txBox="1"/>
              <p:nvPr/>
            </p:nvSpPr>
            <p:spPr>
              <a:xfrm>
                <a:off x="7973905" y="1410580"/>
                <a:ext cx="1699898" cy="40020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개념설계</a:t>
                </a:r>
                <a:endPara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128" name="组合 127"/>
          <p:cNvGrpSpPr/>
          <p:nvPr/>
        </p:nvGrpSpPr>
        <p:grpSpPr>
          <a:xfrm>
            <a:off x="6344151" y="2353575"/>
            <a:ext cx="5061819" cy="790334"/>
            <a:chOff x="6542271" y="3074571"/>
            <a:chExt cx="5061819" cy="790334"/>
          </a:xfrm>
        </p:grpSpPr>
        <p:sp>
          <p:nvSpPr>
            <p:cNvPr id="134" name="矩形 133"/>
            <p:cNvSpPr/>
            <p:nvPr/>
          </p:nvSpPr>
          <p:spPr>
            <a:xfrm>
              <a:off x="6542271" y="3074571"/>
              <a:ext cx="883920" cy="76835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ko-KO" altLang="ko-KO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03</a:t>
              </a:r>
              <a:endPara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7715658" y="3205080"/>
              <a:ext cx="3888432" cy="659825"/>
              <a:chOff x="8031541" y="1341209"/>
              <a:chExt cx="3888432" cy="659825"/>
            </a:xfrm>
          </p:grpSpPr>
          <p:sp>
            <p:nvSpPr>
              <p:cNvPr id="131" name="文本框 130"/>
              <p:cNvSpPr txBox="1"/>
              <p:nvPr/>
            </p:nvSpPr>
            <p:spPr>
              <a:xfrm>
                <a:off x="8031541" y="1341209"/>
                <a:ext cx="1146734" cy="40020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논리설계</a:t>
                </a:r>
                <a:endPara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6316846" y="3965790"/>
            <a:ext cx="5094451" cy="768350"/>
            <a:chOff x="6514966" y="4686786"/>
            <a:chExt cx="5094451" cy="768350"/>
          </a:xfrm>
        </p:grpSpPr>
        <p:sp>
          <p:nvSpPr>
            <p:cNvPr id="144" name="矩形 143"/>
            <p:cNvSpPr/>
            <p:nvPr/>
          </p:nvSpPr>
          <p:spPr>
            <a:xfrm>
              <a:off x="6514966" y="4686786"/>
              <a:ext cx="938530" cy="76835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ko-KO" altLang="ko-KO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04</a:t>
              </a:r>
              <a:endPara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7624412" y="4808618"/>
              <a:ext cx="3985005" cy="612410"/>
              <a:chOff x="7934966" y="1388625"/>
              <a:chExt cx="3985005" cy="612410"/>
            </a:xfrm>
          </p:grpSpPr>
          <p:sp>
            <p:nvSpPr>
              <p:cNvPr id="141" name="文本框 140"/>
              <p:cNvSpPr txBox="1"/>
              <p:nvPr/>
            </p:nvSpPr>
            <p:spPr>
              <a:xfrm>
                <a:off x="7934966" y="1388625"/>
                <a:ext cx="1772050" cy="40020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물리설계</a:t>
                </a:r>
                <a:endPara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8031539" y="1757195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8E4E9D-A889-C5A5-68E8-07F1B203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엔티티 </a:t>
            </a: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&amp;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속성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D645-63A9-0928-7246-DA0A38702B2E}"/>
              </a:ext>
            </a:extLst>
          </p:cNvPr>
          <p:cNvSpPr txBox="1"/>
          <p:nvPr/>
        </p:nvSpPr>
        <p:spPr>
          <a:xfrm>
            <a:off x="4762499" y="2756053"/>
            <a:ext cx="266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</a:rPr>
              <a:t>예약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4BD7A-5BFA-0B6B-0166-DE67F6FC892F}"/>
              </a:ext>
            </a:extLst>
          </p:cNvPr>
          <p:cNvSpPr txBox="1"/>
          <p:nvPr/>
        </p:nvSpPr>
        <p:spPr>
          <a:xfrm>
            <a:off x="4770287" y="3463939"/>
            <a:ext cx="9535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예약번호를 유일하게 식별</a:t>
            </a:r>
            <a:r>
              <a:rPr lang="en-US" altLang="ko-KR" sz="2800" dirty="0"/>
              <a:t>(PK)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예약일</a:t>
            </a:r>
            <a:r>
              <a:rPr lang="en-US" altLang="ko-KR" sz="2800" dirty="0"/>
              <a:t>, </a:t>
            </a:r>
            <a:r>
              <a:rPr lang="ko-KR" altLang="en-US" sz="2800" dirty="0"/>
              <a:t>도서관 휴무일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예약 가능 여부등을 저장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B317A3-13FD-2AEC-630D-E9AEDA17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72" y="2444621"/>
            <a:ext cx="2057687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>
            <a:normAutofit fontScale="85000" lnSpcReduction="10000"/>
          </a:bodyPr>
          <a:lstStyle/>
          <a:p>
            <a:pPr algn="ctr">
              <a:defRPr/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엔티티 </a:t>
            </a:r>
            <a:r>
              <a:rPr lang="en-US" altLang="ko-KR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&amp; </a:t>
            </a: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속성</a:t>
            </a:r>
            <a:endParaRPr lang="zh-CN" altLang="en-US" sz="3200" b="1">
              <a:solidFill>
                <a:prstClr val="black">
                  <a:lumMod val="85000"/>
                  <a:lumOff val="15000"/>
                </a:prstClr>
              </a:solidFill>
              <a:latin typeface="Montserrat Alternates SemiBold"/>
              <a:ea typeface="Montserrat Alternates SemiBold"/>
              <a:sym typeface="Elsi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499" y="2756053"/>
            <a:ext cx="26670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00B0F0"/>
                </a:solidFill>
              </a:rPr>
              <a:t>웹사이트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0287" y="3463939"/>
            <a:ext cx="95358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웹사이트 주소를 유일하게 식별</a:t>
            </a:r>
            <a:r>
              <a:rPr lang="en-US" altLang="ko-KR" sz="2800" dirty="0"/>
              <a:t>(PK)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웹사이트 주소</a:t>
            </a:r>
            <a:r>
              <a:rPr lang="en-US" altLang="ko-KR" sz="2800" dirty="0"/>
              <a:t>, </a:t>
            </a:r>
            <a:r>
              <a:rPr lang="ko-KR" altLang="en-US" sz="2800" dirty="0"/>
              <a:t>서버 등을 저장</a:t>
            </a:r>
            <a:endParaRPr lang="en-US" altLang="ko-KR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DC9840-1646-DCAE-80A6-4EAAABA66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58" y="3109996"/>
            <a:ext cx="2133898" cy="1238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>
            <a:normAutofit fontScale="85000" lnSpcReduction="10000"/>
          </a:bodyPr>
          <a:lstStyle/>
          <a:p>
            <a:pPr algn="ctr">
              <a:defRPr/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엔티티 </a:t>
            </a:r>
            <a:r>
              <a:rPr lang="en-US" altLang="ko-KR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&amp; </a:t>
            </a: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속성</a:t>
            </a:r>
            <a:endParaRPr lang="zh-CN" altLang="en-US" sz="3200" b="1">
              <a:solidFill>
                <a:prstClr val="black">
                  <a:lumMod val="85000"/>
                  <a:lumOff val="15000"/>
                </a:prstClr>
              </a:solidFill>
              <a:latin typeface="Montserrat Alternates SemiBold"/>
              <a:ea typeface="Montserrat Alternates SemiBold"/>
              <a:sym typeface="Elsi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499" y="2756053"/>
            <a:ext cx="5149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00B0F0"/>
                </a:solidFill>
              </a:rPr>
              <a:t>알림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0287" y="3463939"/>
            <a:ext cx="95358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알림 </a:t>
            </a:r>
            <a:r>
              <a:rPr lang="en-US" altLang="ko-KR" sz="2800" dirty="0"/>
              <a:t>ID</a:t>
            </a:r>
            <a:r>
              <a:rPr lang="ko-KR" altLang="en-US" sz="2800" dirty="0"/>
              <a:t>를 유일하게 식별</a:t>
            </a:r>
            <a:r>
              <a:rPr lang="en-US" altLang="ko-KR" sz="2800" dirty="0"/>
              <a:t>(PK)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알림 </a:t>
            </a:r>
            <a:r>
              <a:rPr lang="en-US" altLang="ko-KR" sz="2800" dirty="0"/>
              <a:t>ID, </a:t>
            </a:r>
            <a:r>
              <a:rPr lang="ko-KR" altLang="en-US" sz="2800" dirty="0"/>
              <a:t>메시지</a:t>
            </a:r>
            <a:r>
              <a:rPr lang="en-US" altLang="ko-KR" sz="2800" dirty="0"/>
              <a:t>, </a:t>
            </a:r>
            <a:r>
              <a:rPr lang="ko-KR" altLang="en-US" sz="2800" dirty="0"/>
              <a:t>발송된 시간 등을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50E15F-1067-F506-FEC7-8FB95964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996952"/>
            <a:ext cx="2133898" cy="1428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>
            <a:normAutofit fontScale="85000" lnSpcReduction="10000"/>
          </a:bodyPr>
          <a:lstStyle/>
          <a:p>
            <a:pPr algn="ctr">
              <a:defRPr/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엔티티 </a:t>
            </a:r>
            <a:r>
              <a:rPr lang="en-US" altLang="ko-KR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&amp; </a:t>
            </a: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속성</a:t>
            </a:r>
            <a:endParaRPr lang="zh-CN" altLang="en-US" sz="3200" b="1">
              <a:solidFill>
                <a:prstClr val="black">
                  <a:lumMod val="85000"/>
                  <a:lumOff val="15000"/>
                </a:prstClr>
              </a:solidFill>
              <a:latin typeface="Montserrat Alternates SemiBold"/>
              <a:ea typeface="Montserrat Alternates SemiBold"/>
              <a:sym typeface="Elsi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9610" y="2402110"/>
            <a:ext cx="26670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00B0F0"/>
                </a:solidFill>
              </a:rPr>
              <a:t>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9610" y="3109996"/>
            <a:ext cx="95358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방 </a:t>
            </a:r>
            <a:r>
              <a:rPr lang="en-US" altLang="ko-KR" sz="2800" dirty="0"/>
              <a:t>ID</a:t>
            </a:r>
            <a:r>
              <a:rPr lang="ko-KR" altLang="en-US" sz="2800" dirty="0"/>
              <a:t>를 유일하게 식별</a:t>
            </a:r>
            <a:r>
              <a:rPr lang="en-US" altLang="ko-KR" sz="2800" dirty="0"/>
              <a:t>(PK)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시설 이름</a:t>
            </a:r>
            <a:r>
              <a:rPr lang="en-US" altLang="ko-KR" sz="2800" dirty="0"/>
              <a:t>,</a:t>
            </a:r>
            <a:r>
              <a:rPr lang="ko-KR" altLang="en-US" sz="2800" dirty="0"/>
              <a:t> 시설 위치 등을</a:t>
            </a:r>
            <a:r>
              <a:rPr lang="en-US" altLang="ko-KR" sz="2800" dirty="0"/>
              <a:t> </a:t>
            </a:r>
            <a:r>
              <a:rPr lang="ko-KR" altLang="en-US" sz="2800" dirty="0"/>
              <a:t>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AFD93-2D96-E170-49AE-08D435239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362938"/>
            <a:ext cx="2325089" cy="2128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>
            <a:normAutofit fontScale="85000" lnSpcReduction="10000"/>
          </a:bodyPr>
          <a:lstStyle/>
          <a:p>
            <a:pPr algn="ctr">
              <a:defRPr/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엔티티 </a:t>
            </a:r>
            <a:r>
              <a:rPr lang="en-US" altLang="ko-KR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&amp; </a:t>
            </a: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속성</a:t>
            </a:r>
            <a:endParaRPr lang="zh-CN" altLang="en-US" sz="3200" b="1">
              <a:solidFill>
                <a:prstClr val="black">
                  <a:lumMod val="85000"/>
                  <a:lumOff val="15000"/>
                </a:prstClr>
              </a:solidFill>
              <a:latin typeface="Montserrat Alternates SemiBold"/>
              <a:ea typeface="Montserrat Alternates SemiBold"/>
              <a:sym typeface="Elsi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499" y="2756053"/>
            <a:ext cx="5870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00B0F0"/>
                </a:solidFill>
              </a:rPr>
              <a:t>로그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0287" y="3463939"/>
            <a:ext cx="95358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로그 </a:t>
            </a:r>
            <a:r>
              <a:rPr lang="en-US" altLang="ko-KR" sz="2800" dirty="0"/>
              <a:t>ID</a:t>
            </a:r>
            <a:r>
              <a:rPr lang="ko-KR" altLang="en-US" sz="2800" dirty="0"/>
              <a:t>를 유일하게 식별</a:t>
            </a:r>
            <a:r>
              <a:rPr lang="en-US" altLang="ko-KR" sz="2800" dirty="0"/>
              <a:t>(PK)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활동</a:t>
            </a:r>
            <a:r>
              <a:rPr lang="en-US" altLang="ko-KR" sz="2800" dirty="0"/>
              <a:t>, </a:t>
            </a:r>
            <a:r>
              <a:rPr lang="ko-KR" altLang="en-US" sz="2800" dirty="0"/>
              <a:t>활동시간</a:t>
            </a:r>
            <a:r>
              <a:rPr lang="en-US" altLang="ko-KR" sz="2800" dirty="0"/>
              <a:t>, </a:t>
            </a:r>
            <a:r>
              <a:rPr lang="ko-KR" altLang="en-US" sz="2800" dirty="0"/>
              <a:t>세부 사항 등을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6F604-F9E4-14EC-CA46-80FEA1047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751875"/>
            <a:ext cx="1829055" cy="1857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2711" y="650854"/>
            <a:ext cx="3243948" cy="461772"/>
          </a:xfrm>
          <a:prstGeom prst="rect">
            <a:avLst/>
          </a:prstGeom>
          <a:noFill/>
        </p:spPr>
        <p:txBody>
          <a:bodyPr wrap="none">
            <a:normAutofit fontScale="85000" lnSpcReduction="10000"/>
          </a:bodyPr>
          <a:lstStyle/>
          <a:p>
            <a:pPr algn="ctr">
              <a:defRPr/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엔티티 </a:t>
            </a:r>
            <a:r>
              <a:rPr lang="en-US" altLang="ko-KR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&amp; </a:t>
            </a: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/>
                <a:ea typeface="Montserrat Alternates SemiBold"/>
                <a:sym typeface="Elsie"/>
              </a:rPr>
              <a:t>속성</a:t>
            </a:r>
            <a:endParaRPr lang="zh-CN" altLang="en-US" sz="3200" b="1">
              <a:solidFill>
                <a:prstClr val="black">
                  <a:lumMod val="85000"/>
                  <a:lumOff val="15000"/>
                </a:prstClr>
              </a:solidFill>
              <a:latin typeface="Montserrat Alternates SemiBold"/>
              <a:ea typeface="Montserrat Alternates SemiBold"/>
              <a:sym typeface="Elsi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499" y="2756053"/>
            <a:ext cx="5870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00B0F0"/>
                </a:solidFill>
              </a:rPr>
              <a:t>도서관 휴무일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0287" y="3463939"/>
            <a:ext cx="95358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휴일이 </a:t>
            </a:r>
            <a:r>
              <a:rPr lang="en-US" altLang="ko-KR" sz="2800" dirty="0"/>
              <a:t>PK</a:t>
            </a:r>
            <a:r>
              <a:rPr lang="ko-KR" altLang="en-US" sz="2800" dirty="0"/>
              <a:t>가 됨</a:t>
            </a:r>
            <a:endParaRPr lang="en-US" altLang="ko-KR" sz="2800" dirty="0"/>
          </a:p>
          <a:p>
            <a:pPr marL="457200" indent="-457200">
              <a:buFont typeface="Arial"/>
              <a:buChar char="•"/>
              <a:defRPr/>
            </a:pPr>
            <a:r>
              <a:rPr lang="ko-KR" altLang="en-US" sz="2800" dirty="0"/>
              <a:t>공휴일</a:t>
            </a:r>
            <a:r>
              <a:rPr lang="en-US" altLang="ko-KR" sz="2800" dirty="0"/>
              <a:t>, </a:t>
            </a:r>
            <a:r>
              <a:rPr lang="ko-KR" altLang="en-US" sz="2800" dirty="0"/>
              <a:t>휴일 등을 저장</a:t>
            </a: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29D2F-E35C-60BC-F3E0-9073CDF2B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22009"/>
            <a:ext cx="2753109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8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44928" y="405925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전체 </a:t>
            </a: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ERD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그림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CC47C-BBE0-D489-EF95-9C5844215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412776"/>
            <a:ext cx="5210902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1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3525046" y="2350412"/>
            <a:ext cx="6011653" cy="3940262"/>
            <a:chOff x="1969270" y="1135702"/>
            <a:chExt cx="6011652" cy="3940262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3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969270" y="203145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ko-KR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논리 설계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3839798" y="2913422"/>
              <a:ext cx="4141124" cy="216254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테이블 명세서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NanumGothic"/>
                  <a:sym typeface="Elsie" panose="02000000000000000000" charset="0"/>
                </a:rPr>
                <a:t>추가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9785EB-83A2-F325-E04F-A2B0421A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2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1384" y="33265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테이블 명세서 작성</a:t>
            </a:r>
            <a:r>
              <a:rPr lang="en-US" altLang="ko-KR"/>
              <a:t>(</a:t>
            </a:r>
            <a:r>
              <a:rPr lang="ko-KR" altLang="en-US"/>
              <a:t>학생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767408" y="1988840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기본키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생성날짜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  <a:r>
                        <a:rPr lang="en-US" altLang="ko-KR"/>
                        <a:t>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권한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권한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0425F55-A183-4D84-BC00-10F42E5CC462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테이블 명세서 작성</a:t>
            </a:r>
            <a:r>
              <a:rPr lang="en-US" altLang="ko-KR"/>
              <a:t>(</a:t>
            </a:r>
            <a:r>
              <a:rPr lang="ko-KR" altLang="en-US"/>
              <a:t>예약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797388"/>
              </p:ext>
            </p:extLst>
          </p:nvPr>
        </p:nvGraphicFramePr>
        <p:xfrm>
          <a:off x="695400" y="2204864"/>
          <a:ext cx="1051750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기본키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예약번호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예약 가능여부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예약 사적 사건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예약 종료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  <a:r>
                        <a:rPr lang="en-US" altLang="ko-KR"/>
                        <a:t>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학생정보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좌석번호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좌석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휴무일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날짜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도서관 휴무일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권한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권한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0425F55-A183-4D84-BC00-10F42E5CC462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3525046" y="2350412"/>
            <a:ext cx="6011653" cy="3940262"/>
            <a:chOff x="1969270" y="1135702"/>
            <a:chExt cx="6011652" cy="3940262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01</a:t>
              </a:r>
              <a:endParaRPr lang="en-US" altLang="zh-CN" sz="800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969270" y="203145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ko-KR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계획 수립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3839798" y="2913422"/>
              <a:ext cx="4141124" cy="216254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개발 주제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endParaRPr>
            </a:p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개발 목적 및 환경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endParaRPr>
            </a:p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시스템 필수 요소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9785EB-83A2-F325-E04F-A2B0421A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8" y="33265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테이블 명세서 작성</a:t>
            </a:r>
            <a:r>
              <a:rPr lang="en-US" altLang="ko-KR"/>
              <a:t>(</a:t>
            </a:r>
            <a:r>
              <a:rPr lang="ko-KR" altLang="en-US"/>
              <a:t>시스템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407368" y="2204864"/>
          <a:ext cx="1080363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기본키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  <a:r>
                        <a:rPr lang="en-US" altLang="ko-KR"/>
                        <a:t>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로그기록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TEXT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업데이트 및 유지보수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TEXT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보안관리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TEXT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50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0425F55-A183-4D84-BC00-10F42E5CC462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테이블 명세서 작성</a:t>
            </a:r>
            <a:r>
              <a:rPr lang="en-US" altLang="ko-KR" dirty="0"/>
              <a:t>(</a:t>
            </a:r>
            <a:r>
              <a:rPr lang="ko-KR" altLang="en-US" dirty="0"/>
              <a:t>활동 로그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155600"/>
              </p:ext>
            </p:extLst>
          </p:nvPr>
        </p:nvGraphicFramePr>
        <p:xfrm>
          <a:off x="695400" y="2204864"/>
          <a:ext cx="105175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기본키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로그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활동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  <a:r>
                        <a:rPr lang="en-US" altLang="ko-KR"/>
                        <a:t>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권한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권한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0425F55-A183-4D84-BC00-10F42E5CC462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6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테이블 명세서 작성</a:t>
            </a:r>
            <a:r>
              <a:rPr lang="en-US" altLang="ko-KR" dirty="0"/>
              <a:t>(</a:t>
            </a:r>
            <a:r>
              <a:rPr lang="ko-KR" altLang="en-US" dirty="0"/>
              <a:t>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268162"/>
              </p:ext>
            </p:extLst>
          </p:nvPr>
        </p:nvGraphicFramePr>
        <p:xfrm>
          <a:off x="695400" y="2204864"/>
          <a:ext cx="105175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기본키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방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방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  <a:r>
                        <a:rPr lang="en-US" altLang="ko-KR"/>
                        <a:t>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권한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권한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0425F55-A183-4D84-BC00-10F42E5CC462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00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355407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테이블 명세서 작성</a:t>
            </a:r>
            <a:r>
              <a:rPr lang="en-US" altLang="ko-KR"/>
              <a:t>(</a:t>
            </a:r>
            <a:r>
              <a:rPr lang="ko-KR" altLang="en-US"/>
              <a:t>좌석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695400" y="2204864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기본키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좌석번호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좌석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  <a:r>
                        <a:rPr lang="en-US" altLang="ko-KR"/>
                        <a:t>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권한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FK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권한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0425F55-A183-4D84-BC00-10F42E5CC462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8" y="33265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테이블 명세서 작성</a:t>
            </a:r>
            <a:r>
              <a:rPr lang="en-US" altLang="ko-KR"/>
              <a:t>(</a:t>
            </a:r>
            <a:r>
              <a:rPr lang="ko-KR" altLang="en-US"/>
              <a:t>도서관 휴무일</a:t>
            </a:r>
            <a:r>
              <a:rPr lang="en-US" altLang="ko-KR"/>
              <a:t>)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527014" y="1916832"/>
          <a:ext cx="1080363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 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기본키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휴무일 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휴무일 사유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0425F55-A183-4D84-BC00-10F42E5CC462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8" y="33265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테이블 명세서 작성</a:t>
            </a:r>
            <a:r>
              <a:rPr lang="en-US" altLang="ko-KR"/>
              <a:t>(</a:t>
            </a:r>
            <a:r>
              <a:rPr lang="ko-KR" altLang="en-US"/>
              <a:t>알림</a:t>
            </a:r>
            <a:r>
              <a:rPr lang="en-US" altLang="ko-KR"/>
              <a:t>)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407368" y="2204864"/>
          <a:ext cx="107990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280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 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기본키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알림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메세지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발송된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학생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권한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권한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시스템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0425F55-A183-4D84-BC00-10F42E5CC462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Click="0" mc:Ignorable="hp" hp:hslDur="125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D0722-10AA-D44B-5608-6BC9FBAC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32656"/>
            <a:ext cx="10515600" cy="1325563"/>
          </a:xfrm>
        </p:spPr>
        <p:txBody>
          <a:bodyPr/>
          <a:lstStyle/>
          <a:p>
            <a:r>
              <a:rPr lang="ko-KR" altLang="en-US" dirty="0"/>
              <a:t>테이블 명세서 작성</a:t>
            </a:r>
            <a:r>
              <a:rPr lang="en-US" altLang="ko-KR" dirty="0"/>
              <a:t>(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2FF4DA21-CBE0-6380-0A79-C57789F515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354392"/>
              </p:ext>
            </p:extLst>
          </p:nvPr>
        </p:nvGraphicFramePr>
        <p:xfrm>
          <a:off x="527014" y="1916832"/>
          <a:ext cx="1080363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3651843416"/>
                    </a:ext>
                  </a:extLst>
                </a:gridCol>
                <a:gridCol w="1584986">
                  <a:extLst>
                    <a:ext uri="{9D8B030D-6E8A-4147-A177-3AD203B41FA5}">
                      <a16:colId xmlns:a16="http://schemas.microsoft.com/office/drawing/2014/main" val="3737505390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1685176544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1474608785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836396541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534465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기본키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03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권한</a:t>
                      </a:r>
                      <a:r>
                        <a:rPr lang="en-US" altLang="ko-KR" dirty="0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57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권한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6926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C103E6-8965-4496-3628-E93E9BDA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81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D0722-10AA-D44B-5608-6BC9FBAC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32656"/>
            <a:ext cx="10515600" cy="1325563"/>
          </a:xfrm>
        </p:spPr>
        <p:txBody>
          <a:bodyPr/>
          <a:lstStyle/>
          <a:p>
            <a:r>
              <a:rPr lang="ko-KR" altLang="en-US" dirty="0"/>
              <a:t>테이블 명세서 작성</a:t>
            </a:r>
            <a:r>
              <a:rPr lang="en-US" altLang="ko-KR" dirty="0"/>
              <a:t>(</a:t>
            </a:r>
            <a:r>
              <a:rPr lang="ko-KR" altLang="en-US" dirty="0"/>
              <a:t>웹사이트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2FF4DA21-CBE0-6380-0A79-C57789F515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7014" y="1916832"/>
          <a:ext cx="1080363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3651843416"/>
                    </a:ext>
                  </a:extLst>
                </a:gridCol>
                <a:gridCol w="1584986">
                  <a:extLst>
                    <a:ext uri="{9D8B030D-6E8A-4147-A177-3AD203B41FA5}">
                      <a16:colId xmlns:a16="http://schemas.microsoft.com/office/drawing/2014/main" val="3737505390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1685176544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1474608785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836396541"/>
                    </a:ext>
                  </a:extLst>
                </a:gridCol>
                <a:gridCol w="1800605">
                  <a:extLst>
                    <a:ext uri="{9D8B030D-6E8A-4147-A177-3AD203B41FA5}">
                      <a16:colId xmlns:a16="http://schemas.microsoft.com/office/drawing/2014/main" val="2534465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데이터 타입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기본키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외래키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03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웹사이트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57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웹사이트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6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5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시스템</a:t>
                      </a:r>
                      <a:r>
                        <a:rPr lang="en-US" altLang="ko-KR"/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3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권한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46899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C103E6-8965-4496-3628-E93E9BDA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2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3525046" y="2350412"/>
            <a:ext cx="6011653" cy="3940262"/>
            <a:chOff x="1969270" y="1135702"/>
            <a:chExt cx="6011652" cy="3940262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4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969270" y="203145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ko-KR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물리 설계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3839798" y="2913422"/>
              <a:ext cx="4141124" cy="216254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SQL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작성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endParaRPr>
            </a:p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테이블 생성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endParaRPr>
            </a:p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데이터 삽입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endParaRPr>
            </a:p>
            <a:p>
              <a:pPr marL="342900" lvl="0" indent="-342900" defTabSz="1087120">
                <a:lnSpc>
                  <a:spcPts val="2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결과 확인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9785EB-83A2-F325-E04F-A2B0421A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71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226B1D0-F56B-4AE5-96BE-D56E7A5D1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988840"/>
            <a:ext cx="7377978" cy="2808312"/>
          </a:xfrm>
        </p:spPr>
      </p:pic>
    </p:spTree>
    <p:extLst>
      <p:ext uri="{BB962C8B-B14F-4D97-AF65-F5344CB8AC3E}">
        <p14:creationId xmlns:p14="http://schemas.microsoft.com/office/powerpoint/2010/main" val="304940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5965037" y="1979871"/>
            <a:ext cx="4552303" cy="323240"/>
          </a:xfrm>
          <a:prstGeom prst="rect">
            <a:avLst/>
          </a:prstGeom>
          <a:noFill/>
          <a:effectLst/>
        </p:spPr>
        <p:txBody>
          <a:bodyPr wrap="none" rtlCol="0">
            <a:normAutofit lnSpcReduction="10000"/>
          </a:bodyPr>
          <a:lstStyle/>
          <a:p>
            <a:pPr algn="l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25" name="文本框 2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555836" y="2834416"/>
            <a:ext cx="3315035" cy="2575019"/>
          </a:xfrm>
          <a:prstGeom prst="rect">
            <a:avLst/>
          </a:prstGeom>
          <a:noFill/>
          <a:effectLst/>
        </p:spPr>
        <p:txBody>
          <a:bodyPr wrap="none" rtlCol="0">
            <a:noAutofit/>
          </a:bodyPr>
          <a:lstStyle/>
          <a:p>
            <a:pPr algn="l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도서관 예약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  <a:p>
            <a:pPr algn="l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관리 시스템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0" y="586755"/>
            <a:ext cx="3243948" cy="46177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ko-KR" alt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개발주제</a:t>
            </a:r>
            <a:endParaRPr lang="zh-CN" altLang="en-US" sz="36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6E300-8C96-C18B-ED8C-F44E95425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0" y="1640151"/>
            <a:ext cx="4963551" cy="49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1221A-E73F-D8D1-3EAE-7FFD4782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CB0AC56-D0F4-CA7D-8795-46C0AF786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633286"/>
            <a:ext cx="6326577" cy="4243985"/>
          </a:xfrm>
        </p:spPr>
      </p:pic>
    </p:spTree>
    <p:extLst>
      <p:ext uri="{BB962C8B-B14F-4D97-AF65-F5344CB8AC3E}">
        <p14:creationId xmlns:p14="http://schemas.microsoft.com/office/powerpoint/2010/main" val="219374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56E6EC9-3F9A-56F0-0529-506C8625B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253331"/>
            <a:ext cx="6569297" cy="4351338"/>
          </a:xfrm>
        </p:spPr>
      </p:pic>
    </p:spTree>
    <p:extLst>
      <p:ext uri="{BB962C8B-B14F-4D97-AF65-F5344CB8AC3E}">
        <p14:creationId xmlns:p14="http://schemas.microsoft.com/office/powerpoint/2010/main" val="80166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좌석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A1B2F2A-CD3A-200C-9B2B-B21DD4252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970064"/>
            <a:ext cx="6783246" cy="29178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BA73-4037-C943-EBD7-48B504BECA51}"/>
              </a:ext>
            </a:extLst>
          </p:cNvPr>
          <p:cNvSpPr txBox="1"/>
          <p:nvPr/>
        </p:nvSpPr>
        <p:spPr>
          <a:xfrm>
            <a:off x="3047238" y="269033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93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도서관 휴무일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731C493-C175-7CC8-FA8B-A6E427C6C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339074"/>
            <a:ext cx="7337056" cy="2179851"/>
          </a:xfrm>
        </p:spPr>
      </p:pic>
    </p:spTree>
    <p:extLst>
      <p:ext uri="{BB962C8B-B14F-4D97-AF65-F5344CB8AC3E}">
        <p14:creationId xmlns:p14="http://schemas.microsoft.com/office/powerpoint/2010/main" val="31809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60219CD-04AC-1061-A435-D50870059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44824"/>
            <a:ext cx="6141791" cy="2664296"/>
          </a:xfrm>
        </p:spPr>
      </p:pic>
    </p:spTree>
    <p:extLst>
      <p:ext uri="{BB962C8B-B14F-4D97-AF65-F5344CB8AC3E}">
        <p14:creationId xmlns:p14="http://schemas.microsoft.com/office/powerpoint/2010/main" val="8860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활동 로그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3536F07-29B8-76BC-BA24-DC4192F61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844824"/>
            <a:ext cx="6049219" cy="2838846"/>
          </a:xfrm>
        </p:spPr>
      </p:pic>
    </p:spTree>
    <p:extLst>
      <p:ext uri="{BB962C8B-B14F-4D97-AF65-F5344CB8AC3E}">
        <p14:creationId xmlns:p14="http://schemas.microsoft.com/office/powerpoint/2010/main" val="14776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알림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6F16DD2-BB74-40CE-C3BA-6366FE800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7" y="1556792"/>
            <a:ext cx="6459119" cy="3312368"/>
          </a:xfrm>
        </p:spPr>
      </p:pic>
    </p:spTree>
    <p:extLst>
      <p:ext uri="{BB962C8B-B14F-4D97-AF65-F5344CB8AC3E}">
        <p14:creationId xmlns:p14="http://schemas.microsoft.com/office/powerpoint/2010/main" val="411493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웹사이트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251842A-54C0-4193-4B09-DE774149C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772816"/>
            <a:ext cx="7481254" cy="2808312"/>
          </a:xfrm>
        </p:spPr>
      </p:pic>
    </p:spTree>
    <p:extLst>
      <p:ext uri="{BB962C8B-B14F-4D97-AF65-F5344CB8AC3E}">
        <p14:creationId xmlns:p14="http://schemas.microsoft.com/office/powerpoint/2010/main" val="197856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E018-71ED-D2D9-4D08-E83F864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E09E-57FE-F7F9-BA96-2CDC0454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E517B56-5DE7-4AED-EBA6-F0CC9E0BF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348880"/>
            <a:ext cx="4801270" cy="1286054"/>
          </a:xfrm>
        </p:spPr>
      </p:pic>
    </p:spTree>
    <p:extLst>
      <p:ext uri="{BB962C8B-B14F-4D97-AF65-F5344CB8AC3E}">
        <p14:creationId xmlns:p14="http://schemas.microsoft.com/office/powerpoint/2010/main" val="3161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D5E1532-C2EB-BECF-80E2-CEF45886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90688"/>
            <a:ext cx="8666109" cy="4351338"/>
          </a:xfrm>
        </p:spPr>
      </p:pic>
    </p:spTree>
    <p:extLst>
      <p:ext uri="{BB962C8B-B14F-4D97-AF65-F5344CB8AC3E}">
        <p14:creationId xmlns:p14="http://schemas.microsoft.com/office/powerpoint/2010/main" val="115119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4565339" y="1727008"/>
            <a:ext cx="5470071" cy="3802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400" dirty="0">
                <a:solidFill>
                  <a:srgbClr val="3A3A3A"/>
                </a:solidFill>
                <a:latin typeface="NanumGothic"/>
                <a:ea typeface="NanumGothic"/>
                <a:sym typeface="Elsie" panose="02000000000000000000" charset="0"/>
              </a:rPr>
              <a:t>순천대학교의 예약 시스템을</a:t>
            </a:r>
            <a:endParaRPr lang="zh-CN" altLang="en-US" sz="2400" dirty="0">
              <a:solidFill>
                <a:srgbClr val="3A3A3A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292620" y="4428756"/>
            <a:ext cx="5409262" cy="8750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buNone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시험기간에 혼잡한 상황을 줄일 수 있지 않을까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....</a:t>
            </a:r>
            <a:endParaRPr lang="zh-CN" altLang="en-US" sz="2000" dirty="0">
              <a:solidFill>
                <a:srgbClr val="3A3A3A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83" name="KSO_Shape"/>
          <p:cNvSpPr/>
          <p:nvPr/>
        </p:nvSpPr>
        <p:spPr bwMode="auto">
          <a:xfrm>
            <a:off x="5292620" y="5919553"/>
            <a:ext cx="527407" cy="356139"/>
          </a:xfrm>
          <a:custGeom>
            <a:avLst/>
            <a:gdLst/>
            <a:ahLst/>
            <a:cxnLst/>
            <a:rect l="0" t="0" r="r" b="b"/>
            <a:pathLst>
              <a:path w="1166813" h="874713">
                <a:moveTo>
                  <a:pt x="631825" y="339725"/>
                </a:moveTo>
                <a:lnTo>
                  <a:pt x="639247" y="339990"/>
                </a:lnTo>
                <a:lnTo>
                  <a:pt x="646669" y="340520"/>
                </a:lnTo>
                <a:lnTo>
                  <a:pt x="654090" y="341314"/>
                </a:lnTo>
                <a:lnTo>
                  <a:pt x="661247" y="342638"/>
                </a:lnTo>
                <a:lnTo>
                  <a:pt x="668404" y="344227"/>
                </a:lnTo>
                <a:lnTo>
                  <a:pt x="675296" y="346081"/>
                </a:lnTo>
                <a:lnTo>
                  <a:pt x="681922" y="348729"/>
                </a:lnTo>
                <a:lnTo>
                  <a:pt x="688814" y="351377"/>
                </a:lnTo>
                <a:lnTo>
                  <a:pt x="695175" y="354026"/>
                </a:lnTo>
                <a:lnTo>
                  <a:pt x="701537" y="357204"/>
                </a:lnTo>
                <a:lnTo>
                  <a:pt x="707633" y="360646"/>
                </a:lnTo>
                <a:lnTo>
                  <a:pt x="713465" y="364619"/>
                </a:lnTo>
                <a:lnTo>
                  <a:pt x="719296" y="368856"/>
                </a:lnTo>
                <a:lnTo>
                  <a:pt x="724862" y="373093"/>
                </a:lnTo>
                <a:lnTo>
                  <a:pt x="730164" y="377595"/>
                </a:lnTo>
                <a:lnTo>
                  <a:pt x="735200" y="382362"/>
                </a:lnTo>
                <a:lnTo>
                  <a:pt x="739971" y="387658"/>
                </a:lnTo>
                <a:lnTo>
                  <a:pt x="744742" y="392955"/>
                </a:lnTo>
                <a:lnTo>
                  <a:pt x="748983" y="398251"/>
                </a:lnTo>
                <a:lnTo>
                  <a:pt x="752959" y="404077"/>
                </a:lnTo>
                <a:lnTo>
                  <a:pt x="756670" y="409903"/>
                </a:lnTo>
                <a:lnTo>
                  <a:pt x="760116" y="415994"/>
                </a:lnTo>
                <a:lnTo>
                  <a:pt x="763562" y="422615"/>
                </a:lnTo>
                <a:lnTo>
                  <a:pt x="766477" y="428971"/>
                </a:lnTo>
                <a:lnTo>
                  <a:pt x="769128" y="435326"/>
                </a:lnTo>
                <a:lnTo>
                  <a:pt x="771514" y="442477"/>
                </a:lnTo>
                <a:lnTo>
                  <a:pt x="773369" y="449097"/>
                </a:lnTo>
                <a:lnTo>
                  <a:pt x="774959" y="456247"/>
                </a:lnTo>
                <a:lnTo>
                  <a:pt x="776285" y="463663"/>
                </a:lnTo>
                <a:lnTo>
                  <a:pt x="777080" y="470813"/>
                </a:lnTo>
                <a:lnTo>
                  <a:pt x="777610" y="478228"/>
                </a:lnTo>
                <a:lnTo>
                  <a:pt x="777875" y="485643"/>
                </a:lnTo>
                <a:lnTo>
                  <a:pt x="777610" y="493058"/>
                </a:lnTo>
                <a:lnTo>
                  <a:pt x="777080" y="500738"/>
                </a:lnTo>
                <a:lnTo>
                  <a:pt x="776285" y="507888"/>
                </a:lnTo>
                <a:lnTo>
                  <a:pt x="774959" y="515303"/>
                </a:lnTo>
                <a:lnTo>
                  <a:pt x="773369" y="522188"/>
                </a:lnTo>
                <a:lnTo>
                  <a:pt x="771514" y="529074"/>
                </a:lnTo>
                <a:lnTo>
                  <a:pt x="769128" y="535959"/>
                </a:lnTo>
                <a:lnTo>
                  <a:pt x="766477" y="542580"/>
                </a:lnTo>
                <a:lnTo>
                  <a:pt x="763562" y="548936"/>
                </a:lnTo>
                <a:lnTo>
                  <a:pt x="760116" y="555291"/>
                </a:lnTo>
                <a:lnTo>
                  <a:pt x="756670" y="561382"/>
                </a:lnTo>
                <a:lnTo>
                  <a:pt x="752959" y="567208"/>
                </a:lnTo>
                <a:lnTo>
                  <a:pt x="748983" y="573034"/>
                </a:lnTo>
                <a:lnTo>
                  <a:pt x="744742" y="578596"/>
                </a:lnTo>
                <a:lnTo>
                  <a:pt x="739971" y="583892"/>
                </a:lnTo>
                <a:lnTo>
                  <a:pt x="735200" y="588659"/>
                </a:lnTo>
                <a:lnTo>
                  <a:pt x="730164" y="593691"/>
                </a:lnTo>
                <a:lnTo>
                  <a:pt x="724862" y="598458"/>
                </a:lnTo>
                <a:lnTo>
                  <a:pt x="719296" y="602695"/>
                </a:lnTo>
                <a:lnTo>
                  <a:pt x="713465" y="606667"/>
                </a:lnTo>
                <a:lnTo>
                  <a:pt x="707633" y="610639"/>
                </a:lnTo>
                <a:lnTo>
                  <a:pt x="701537" y="614082"/>
                </a:lnTo>
                <a:lnTo>
                  <a:pt x="695175" y="617260"/>
                </a:lnTo>
                <a:lnTo>
                  <a:pt x="688814" y="620173"/>
                </a:lnTo>
                <a:lnTo>
                  <a:pt x="681922" y="622821"/>
                </a:lnTo>
                <a:lnTo>
                  <a:pt x="675296" y="624940"/>
                </a:lnTo>
                <a:lnTo>
                  <a:pt x="668404" y="626794"/>
                </a:lnTo>
                <a:lnTo>
                  <a:pt x="661247" y="628912"/>
                </a:lnTo>
                <a:lnTo>
                  <a:pt x="654090" y="629971"/>
                </a:lnTo>
                <a:lnTo>
                  <a:pt x="646669" y="631031"/>
                </a:lnTo>
                <a:lnTo>
                  <a:pt x="639247" y="631560"/>
                </a:lnTo>
                <a:lnTo>
                  <a:pt x="631825" y="631825"/>
                </a:lnTo>
                <a:lnTo>
                  <a:pt x="624403" y="631560"/>
                </a:lnTo>
                <a:lnTo>
                  <a:pt x="616982" y="631031"/>
                </a:lnTo>
                <a:lnTo>
                  <a:pt x="609560" y="629971"/>
                </a:lnTo>
                <a:lnTo>
                  <a:pt x="602403" y="628912"/>
                </a:lnTo>
                <a:lnTo>
                  <a:pt x="595511" y="626794"/>
                </a:lnTo>
                <a:lnTo>
                  <a:pt x="588355" y="624940"/>
                </a:lnTo>
                <a:lnTo>
                  <a:pt x="581728" y="622821"/>
                </a:lnTo>
                <a:lnTo>
                  <a:pt x="575102" y="620173"/>
                </a:lnTo>
                <a:lnTo>
                  <a:pt x="568475" y="617260"/>
                </a:lnTo>
                <a:lnTo>
                  <a:pt x="562378" y="614082"/>
                </a:lnTo>
                <a:lnTo>
                  <a:pt x="556282" y="610639"/>
                </a:lnTo>
                <a:lnTo>
                  <a:pt x="550186" y="606667"/>
                </a:lnTo>
                <a:lnTo>
                  <a:pt x="544619" y="602695"/>
                </a:lnTo>
                <a:lnTo>
                  <a:pt x="539053" y="598458"/>
                </a:lnTo>
                <a:lnTo>
                  <a:pt x="533487" y="593691"/>
                </a:lnTo>
                <a:lnTo>
                  <a:pt x="528450" y="588659"/>
                </a:lnTo>
                <a:lnTo>
                  <a:pt x="523679" y="583892"/>
                </a:lnTo>
                <a:lnTo>
                  <a:pt x="519173" y="578596"/>
                </a:lnTo>
                <a:lnTo>
                  <a:pt x="514667" y="573034"/>
                </a:lnTo>
                <a:lnTo>
                  <a:pt x="510691" y="567208"/>
                </a:lnTo>
                <a:lnTo>
                  <a:pt x="506980" y="561382"/>
                </a:lnTo>
                <a:lnTo>
                  <a:pt x="503534" y="555291"/>
                </a:lnTo>
                <a:lnTo>
                  <a:pt x="500354" y="548936"/>
                </a:lnTo>
                <a:lnTo>
                  <a:pt x="497438" y="542580"/>
                </a:lnTo>
                <a:lnTo>
                  <a:pt x="494522" y="535959"/>
                </a:lnTo>
                <a:lnTo>
                  <a:pt x="492402" y="529074"/>
                </a:lnTo>
                <a:lnTo>
                  <a:pt x="490281" y="522188"/>
                </a:lnTo>
                <a:lnTo>
                  <a:pt x="488691" y="515303"/>
                </a:lnTo>
                <a:lnTo>
                  <a:pt x="487366" y="507888"/>
                </a:lnTo>
                <a:lnTo>
                  <a:pt x="486570" y="500738"/>
                </a:lnTo>
                <a:lnTo>
                  <a:pt x="486040" y="493058"/>
                </a:lnTo>
                <a:lnTo>
                  <a:pt x="485775" y="485643"/>
                </a:lnTo>
                <a:lnTo>
                  <a:pt x="486040" y="478228"/>
                </a:lnTo>
                <a:lnTo>
                  <a:pt x="486570" y="470813"/>
                </a:lnTo>
                <a:lnTo>
                  <a:pt x="487366" y="463663"/>
                </a:lnTo>
                <a:lnTo>
                  <a:pt x="488691" y="456247"/>
                </a:lnTo>
                <a:lnTo>
                  <a:pt x="490281" y="449097"/>
                </a:lnTo>
                <a:lnTo>
                  <a:pt x="492402" y="442477"/>
                </a:lnTo>
                <a:lnTo>
                  <a:pt x="494522" y="435326"/>
                </a:lnTo>
                <a:lnTo>
                  <a:pt x="497438" y="428971"/>
                </a:lnTo>
                <a:lnTo>
                  <a:pt x="500354" y="422615"/>
                </a:lnTo>
                <a:lnTo>
                  <a:pt x="503534" y="415994"/>
                </a:lnTo>
                <a:lnTo>
                  <a:pt x="506980" y="409903"/>
                </a:lnTo>
                <a:lnTo>
                  <a:pt x="510691" y="404077"/>
                </a:lnTo>
                <a:lnTo>
                  <a:pt x="514667" y="398251"/>
                </a:lnTo>
                <a:lnTo>
                  <a:pt x="519173" y="392955"/>
                </a:lnTo>
                <a:lnTo>
                  <a:pt x="523679" y="387658"/>
                </a:lnTo>
                <a:lnTo>
                  <a:pt x="528450" y="382362"/>
                </a:lnTo>
                <a:lnTo>
                  <a:pt x="533487" y="377595"/>
                </a:lnTo>
                <a:lnTo>
                  <a:pt x="539053" y="373093"/>
                </a:lnTo>
                <a:lnTo>
                  <a:pt x="544619" y="368856"/>
                </a:lnTo>
                <a:lnTo>
                  <a:pt x="550186" y="364619"/>
                </a:lnTo>
                <a:lnTo>
                  <a:pt x="556282" y="360646"/>
                </a:lnTo>
                <a:lnTo>
                  <a:pt x="562378" y="357204"/>
                </a:lnTo>
                <a:lnTo>
                  <a:pt x="568475" y="354026"/>
                </a:lnTo>
                <a:lnTo>
                  <a:pt x="575102" y="351377"/>
                </a:lnTo>
                <a:lnTo>
                  <a:pt x="581728" y="348729"/>
                </a:lnTo>
                <a:lnTo>
                  <a:pt x="588355" y="346081"/>
                </a:lnTo>
                <a:lnTo>
                  <a:pt x="595511" y="344227"/>
                </a:lnTo>
                <a:lnTo>
                  <a:pt x="602403" y="342638"/>
                </a:lnTo>
                <a:lnTo>
                  <a:pt x="609560" y="341314"/>
                </a:lnTo>
                <a:lnTo>
                  <a:pt x="616982" y="340520"/>
                </a:lnTo>
                <a:lnTo>
                  <a:pt x="624403" y="339990"/>
                </a:lnTo>
                <a:lnTo>
                  <a:pt x="631825" y="339725"/>
                </a:lnTo>
                <a:close/>
                <a:moveTo>
                  <a:pt x="992942" y="242814"/>
                </a:moveTo>
                <a:lnTo>
                  <a:pt x="989237" y="243079"/>
                </a:lnTo>
                <a:lnTo>
                  <a:pt x="985797" y="243608"/>
                </a:lnTo>
                <a:lnTo>
                  <a:pt x="981827" y="244137"/>
                </a:lnTo>
                <a:lnTo>
                  <a:pt x="978387" y="244930"/>
                </a:lnTo>
                <a:lnTo>
                  <a:pt x="974947" y="245988"/>
                </a:lnTo>
                <a:lnTo>
                  <a:pt x="971506" y="247046"/>
                </a:lnTo>
                <a:lnTo>
                  <a:pt x="968331" y="248369"/>
                </a:lnTo>
                <a:lnTo>
                  <a:pt x="964890" y="249956"/>
                </a:lnTo>
                <a:lnTo>
                  <a:pt x="961714" y="251543"/>
                </a:lnTo>
                <a:lnTo>
                  <a:pt x="958803" y="253395"/>
                </a:lnTo>
                <a:lnTo>
                  <a:pt x="955892" y="255246"/>
                </a:lnTo>
                <a:lnTo>
                  <a:pt x="952981" y="257362"/>
                </a:lnTo>
                <a:lnTo>
                  <a:pt x="950335" y="259478"/>
                </a:lnTo>
                <a:lnTo>
                  <a:pt x="947424" y="261594"/>
                </a:lnTo>
                <a:lnTo>
                  <a:pt x="945042" y="264239"/>
                </a:lnTo>
                <a:lnTo>
                  <a:pt x="942660" y="266620"/>
                </a:lnTo>
                <a:lnTo>
                  <a:pt x="940278" y="269265"/>
                </a:lnTo>
                <a:lnTo>
                  <a:pt x="938161" y="272174"/>
                </a:lnTo>
                <a:lnTo>
                  <a:pt x="936044" y="275084"/>
                </a:lnTo>
                <a:lnTo>
                  <a:pt x="934192" y="277993"/>
                </a:lnTo>
                <a:lnTo>
                  <a:pt x="932604" y="280903"/>
                </a:lnTo>
                <a:lnTo>
                  <a:pt x="931016" y="284077"/>
                </a:lnTo>
                <a:lnTo>
                  <a:pt x="929428" y="287251"/>
                </a:lnTo>
                <a:lnTo>
                  <a:pt x="927840" y="290425"/>
                </a:lnTo>
                <a:lnTo>
                  <a:pt x="926782" y="294128"/>
                </a:lnTo>
                <a:lnTo>
                  <a:pt x="925723" y="297567"/>
                </a:lnTo>
                <a:lnTo>
                  <a:pt x="924929" y="301005"/>
                </a:lnTo>
                <a:lnTo>
                  <a:pt x="924400" y="304444"/>
                </a:lnTo>
                <a:lnTo>
                  <a:pt x="923870" y="308147"/>
                </a:lnTo>
                <a:lnTo>
                  <a:pt x="923606" y="312114"/>
                </a:lnTo>
                <a:lnTo>
                  <a:pt x="923606" y="315817"/>
                </a:lnTo>
                <a:lnTo>
                  <a:pt x="923606" y="319520"/>
                </a:lnTo>
                <a:lnTo>
                  <a:pt x="923870" y="323223"/>
                </a:lnTo>
                <a:lnTo>
                  <a:pt x="924400" y="326662"/>
                </a:lnTo>
                <a:lnTo>
                  <a:pt x="924929" y="330630"/>
                </a:lnTo>
                <a:lnTo>
                  <a:pt x="925723" y="334068"/>
                </a:lnTo>
                <a:lnTo>
                  <a:pt x="926782" y="337242"/>
                </a:lnTo>
                <a:lnTo>
                  <a:pt x="927840" y="340681"/>
                </a:lnTo>
                <a:lnTo>
                  <a:pt x="929428" y="343855"/>
                </a:lnTo>
                <a:lnTo>
                  <a:pt x="931016" y="347293"/>
                </a:lnTo>
                <a:lnTo>
                  <a:pt x="932604" y="350467"/>
                </a:lnTo>
                <a:lnTo>
                  <a:pt x="934192" y="353377"/>
                </a:lnTo>
                <a:lnTo>
                  <a:pt x="936044" y="356286"/>
                </a:lnTo>
                <a:lnTo>
                  <a:pt x="938161" y="359196"/>
                </a:lnTo>
                <a:lnTo>
                  <a:pt x="940278" y="361841"/>
                </a:lnTo>
                <a:lnTo>
                  <a:pt x="942660" y="364486"/>
                </a:lnTo>
                <a:lnTo>
                  <a:pt x="945042" y="367131"/>
                </a:lnTo>
                <a:lnTo>
                  <a:pt x="947424" y="369512"/>
                </a:lnTo>
                <a:lnTo>
                  <a:pt x="950335" y="371892"/>
                </a:lnTo>
                <a:lnTo>
                  <a:pt x="952981" y="374008"/>
                </a:lnTo>
                <a:lnTo>
                  <a:pt x="955892" y="375860"/>
                </a:lnTo>
                <a:lnTo>
                  <a:pt x="958803" y="377711"/>
                </a:lnTo>
                <a:lnTo>
                  <a:pt x="961714" y="379563"/>
                </a:lnTo>
                <a:lnTo>
                  <a:pt x="964890" y="381150"/>
                </a:lnTo>
                <a:lnTo>
                  <a:pt x="968331" y="382472"/>
                </a:lnTo>
                <a:lnTo>
                  <a:pt x="971506" y="383795"/>
                </a:lnTo>
                <a:lnTo>
                  <a:pt x="974947" y="385117"/>
                </a:lnTo>
                <a:lnTo>
                  <a:pt x="978387" y="386175"/>
                </a:lnTo>
                <a:lnTo>
                  <a:pt x="981827" y="386969"/>
                </a:lnTo>
                <a:lnTo>
                  <a:pt x="985797" y="387498"/>
                </a:lnTo>
                <a:lnTo>
                  <a:pt x="989237" y="388027"/>
                </a:lnTo>
                <a:lnTo>
                  <a:pt x="992942" y="388291"/>
                </a:lnTo>
                <a:lnTo>
                  <a:pt x="996647" y="388291"/>
                </a:lnTo>
                <a:lnTo>
                  <a:pt x="1000352" y="388291"/>
                </a:lnTo>
                <a:lnTo>
                  <a:pt x="1004057" y="388027"/>
                </a:lnTo>
                <a:lnTo>
                  <a:pt x="1007762" y="387498"/>
                </a:lnTo>
                <a:lnTo>
                  <a:pt x="1011467" y="386969"/>
                </a:lnTo>
                <a:lnTo>
                  <a:pt x="1014908" y="386175"/>
                </a:lnTo>
                <a:lnTo>
                  <a:pt x="1018348" y="385117"/>
                </a:lnTo>
                <a:lnTo>
                  <a:pt x="1021524" y="383795"/>
                </a:lnTo>
                <a:lnTo>
                  <a:pt x="1025229" y="382472"/>
                </a:lnTo>
                <a:lnTo>
                  <a:pt x="1028405" y="381150"/>
                </a:lnTo>
                <a:lnTo>
                  <a:pt x="1031580" y="379563"/>
                </a:lnTo>
                <a:lnTo>
                  <a:pt x="1034491" y="377711"/>
                </a:lnTo>
                <a:lnTo>
                  <a:pt x="1037403" y="375860"/>
                </a:lnTo>
                <a:lnTo>
                  <a:pt x="1040314" y="374008"/>
                </a:lnTo>
                <a:lnTo>
                  <a:pt x="1043225" y="371892"/>
                </a:lnTo>
                <a:lnTo>
                  <a:pt x="1045871" y="369512"/>
                </a:lnTo>
                <a:lnTo>
                  <a:pt x="1048253" y="367131"/>
                </a:lnTo>
                <a:lnTo>
                  <a:pt x="1050635" y="364486"/>
                </a:lnTo>
                <a:lnTo>
                  <a:pt x="1053017" y="361841"/>
                </a:lnTo>
                <a:lnTo>
                  <a:pt x="1055134" y="359196"/>
                </a:lnTo>
                <a:lnTo>
                  <a:pt x="1057251" y="356286"/>
                </a:lnTo>
                <a:lnTo>
                  <a:pt x="1059103" y="353377"/>
                </a:lnTo>
                <a:lnTo>
                  <a:pt x="1060956" y="350467"/>
                </a:lnTo>
                <a:lnTo>
                  <a:pt x="1062544" y="347293"/>
                </a:lnTo>
                <a:lnTo>
                  <a:pt x="1064132" y="343855"/>
                </a:lnTo>
                <a:lnTo>
                  <a:pt x="1065455" y="340681"/>
                </a:lnTo>
                <a:lnTo>
                  <a:pt x="1066513" y="337242"/>
                </a:lnTo>
                <a:lnTo>
                  <a:pt x="1067572" y="334068"/>
                </a:lnTo>
                <a:lnTo>
                  <a:pt x="1068366" y="330630"/>
                </a:lnTo>
                <a:lnTo>
                  <a:pt x="1068895" y="326662"/>
                </a:lnTo>
                <a:lnTo>
                  <a:pt x="1069424" y="323223"/>
                </a:lnTo>
                <a:lnTo>
                  <a:pt x="1069689" y="319520"/>
                </a:lnTo>
                <a:lnTo>
                  <a:pt x="1069689" y="315817"/>
                </a:lnTo>
                <a:lnTo>
                  <a:pt x="1069689" y="312114"/>
                </a:lnTo>
                <a:lnTo>
                  <a:pt x="1069424" y="308147"/>
                </a:lnTo>
                <a:lnTo>
                  <a:pt x="1068895" y="304444"/>
                </a:lnTo>
                <a:lnTo>
                  <a:pt x="1068366" y="301005"/>
                </a:lnTo>
                <a:lnTo>
                  <a:pt x="1067572" y="297567"/>
                </a:lnTo>
                <a:lnTo>
                  <a:pt x="1066513" y="294128"/>
                </a:lnTo>
                <a:lnTo>
                  <a:pt x="1065455" y="290425"/>
                </a:lnTo>
                <a:lnTo>
                  <a:pt x="1064132" y="287251"/>
                </a:lnTo>
                <a:lnTo>
                  <a:pt x="1062544" y="284077"/>
                </a:lnTo>
                <a:lnTo>
                  <a:pt x="1060956" y="280903"/>
                </a:lnTo>
                <a:lnTo>
                  <a:pt x="1059103" y="277993"/>
                </a:lnTo>
                <a:lnTo>
                  <a:pt x="1057251" y="275084"/>
                </a:lnTo>
                <a:lnTo>
                  <a:pt x="1055134" y="272174"/>
                </a:lnTo>
                <a:lnTo>
                  <a:pt x="1053017" y="269265"/>
                </a:lnTo>
                <a:lnTo>
                  <a:pt x="1050635" y="266620"/>
                </a:lnTo>
                <a:lnTo>
                  <a:pt x="1048253" y="264239"/>
                </a:lnTo>
                <a:lnTo>
                  <a:pt x="1045871" y="261594"/>
                </a:lnTo>
                <a:lnTo>
                  <a:pt x="1043225" y="259478"/>
                </a:lnTo>
                <a:lnTo>
                  <a:pt x="1040314" y="257362"/>
                </a:lnTo>
                <a:lnTo>
                  <a:pt x="1037403" y="255246"/>
                </a:lnTo>
                <a:lnTo>
                  <a:pt x="1034491" y="253395"/>
                </a:lnTo>
                <a:lnTo>
                  <a:pt x="1031580" y="251543"/>
                </a:lnTo>
                <a:lnTo>
                  <a:pt x="1028405" y="249956"/>
                </a:lnTo>
                <a:lnTo>
                  <a:pt x="1025229" y="248369"/>
                </a:lnTo>
                <a:lnTo>
                  <a:pt x="1021524" y="247046"/>
                </a:lnTo>
                <a:lnTo>
                  <a:pt x="1018348" y="245988"/>
                </a:lnTo>
                <a:lnTo>
                  <a:pt x="1014908" y="244930"/>
                </a:lnTo>
                <a:lnTo>
                  <a:pt x="1011467" y="244137"/>
                </a:lnTo>
                <a:lnTo>
                  <a:pt x="1007762" y="243608"/>
                </a:lnTo>
                <a:lnTo>
                  <a:pt x="1004057" y="243079"/>
                </a:lnTo>
                <a:lnTo>
                  <a:pt x="1000352" y="242814"/>
                </a:lnTo>
                <a:lnTo>
                  <a:pt x="996647" y="242814"/>
                </a:lnTo>
                <a:lnTo>
                  <a:pt x="992942" y="242814"/>
                </a:lnTo>
                <a:close/>
                <a:moveTo>
                  <a:pt x="632233" y="242814"/>
                </a:moveTo>
                <a:lnTo>
                  <a:pt x="619795" y="243079"/>
                </a:lnTo>
                <a:lnTo>
                  <a:pt x="607357" y="243872"/>
                </a:lnTo>
                <a:lnTo>
                  <a:pt x="595183" y="245459"/>
                </a:lnTo>
                <a:lnTo>
                  <a:pt x="583274" y="247575"/>
                </a:lnTo>
                <a:lnTo>
                  <a:pt x="571365" y="250221"/>
                </a:lnTo>
                <a:lnTo>
                  <a:pt x="559986" y="253659"/>
                </a:lnTo>
                <a:lnTo>
                  <a:pt x="548606" y="257627"/>
                </a:lnTo>
                <a:lnTo>
                  <a:pt x="537756" y="261859"/>
                </a:lnTo>
                <a:lnTo>
                  <a:pt x="526905" y="266620"/>
                </a:lnTo>
                <a:lnTo>
                  <a:pt x="516055" y="272174"/>
                </a:lnTo>
                <a:lnTo>
                  <a:pt x="505998" y="277993"/>
                </a:lnTo>
                <a:lnTo>
                  <a:pt x="496207" y="284077"/>
                </a:lnTo>
                <a:lnTo>
                  <a:pt x="486679" y="291219"/>
                </a:lnTo>
                <a:lnTo>
                  <a:pt x="477417" y="298360"/>
                </a:lnTo>
                <a:lnTo>
                  <a:pt x="468684" y="305766"/>
                </a:lnTo>
                <a:lnTo>
                  <a:pt x="460480" y="313966"/>
                </a:lnTo>
                <a:lnTo>
                  <a:pt x="452276" y="322165"/>
                </a:lnTo>
                <a:lnTo>
                  <a:pt x="444601" y="331159"/>
                </a:lnTo>
                <a:lnTo>
                  <a:pt x="437191" y="340152"/>
                </a:lnTo>
                <a:lnTo>
                  <a:pt x="430575" y="349938"/>
                </a:lnTo>
                <a:lnTo>
                  <a:pt x="424224" y="359725"/>
                </a:lnTo>
                <a:lnTo>
                  <a:pt x="418401" y="369776"/>
                </a:lnTo>
                <a:lnTo>
                  <a:pt x="413109" y="380092"/>
                </a:lnTo>
                <a:lnTo>
                  <a:pt x="408080" y="390936"/>
                </a:lnTo>
                <a:lnTo>
                  <a:pt x="403846" y="402046"/>
                </a:lnTo>
                <a:lnTo>
                  <a:pt x="399876" y="413419"/>
                </a:lnTo>
                <a:lnTo>
                  <a:pt x="396701" y="424793"/>
                </a:lnTo>
                <a:lnTo>
                  <a:pt x="394054" y="436431"/>
                </a:lnTo>
                <a:lnTo>
                  <a:pt x="391937" y="448598"/>
                </a:lnTo>
                <a:lnTo>
                  <a:pt x="390349" y="460765"/>
                </a:lnTo>
                <a:lnTo>
                  <a:pt x="389291" y="472932"/>
                </a:lnTo>
                <a:lnTo>
                  <a:pt x="389026" y="485364"/>
                </a:lnTo>
                <a:lnTo>
                  <a:pt x="389291" y="498060"/>
                </a:lnTo>
                <a:lnTo>
                  <a:pt x="390349" y="510227"/>
                </a:lnTo>
                <a:lnTo>
                  <a:pt x="391937" y="522395"/>
                </a:lnTo>
                <a:lnTo>
                  <a:pt x="394054" y="534562"/>
                </a:lnTo>
                <a:lnTo>
                  <a:pt x="396701" y="546200"/>
                </a:lnTo>
                <a:lnTo>
                  <a:pt x="399876" y="557838"/>
                </a:lnTo>
                <a:lnTo>
                  <a:pt x="403846" y="568947"/>
                </a:lnTo>
                <a:lnTo>
                  <a:pt x="408080" y="580056"/>
                </a:lnTo>
                <a:lnTo>
                  <a:pt x="413109" y="590901"/>
                </a:lnTo>
                <a:lnTo>
                  <a:pt x="418401" y="601217"/>
                </a:lnTo>
                <a:lnTo>
                  <a:pt x="424224" y="611532"/>
                </a:lnTo>
                <a:lnTo>
                  <a:pt x="430575" y="621319"/>
                </a:lnTo>
                <a:lnTo>
                  <a:pt x="437191" y="630841"/>
                </a:lnTo>
                <a:lnTo>
                  <a:pt x="444601" y="640099"/>
                </a:lnTo>
                <a:lnTo>
                  <a:pt x="452276" y="648827"/>
                </a:lnTo>
                <a:lnTo>
                  <a:pt x="460480" y="657291"/>
                </a:lnTo>
                <a:lnTo>
                  <a:pt x="468684" y="665491"/>
                </a:lnTo>
                <a:lnTo>
                  <a:pt x="477417" y="672897"/>
                </a:lnTo>
                <a:lnTo>
                  <a:pt x="486679" y="680039"/>
                </a:lnTo>
                <a:lnTo>
                  <a:pt x="496207" y="687180"/>
                </a:lnTo>
                <a:lnTo>
                  <a:pt x="505998" y="693264"/>
                </a:lnTo>
                <a:lnTo>
                  <a:pt x="516055" y="699083"/>
                </a:lnTo>
                <a:lnTo>
                  <a:pt x="526905" y="704637"/>
                </a:lnTo>
                <a:lnTo>
                  <a:pt x="537756" y="709399"/>
                </a:lnTo>
                <a:lnTo>
                  <a:pt x="548606" y="713631"/>
                </a:lnTo>
                <a:lnTo>
                  <a:pt x="559986" y="717598"/>
                </a:lnTo>
                <a:lnTo>
                  <a:pt x="571365" y="721037"/>
                </a:lnTo>
                <a:lnTo>
                  <a:pt x="583274" y="723682"/>
                </a:lnTo>
                <a:lnTo>
                  <a:pt x="595183" y="725798"/>
                </a:lnTo>
                <a:lnTo>
                  <a:pt x="607357" y="727385"/>
                </a:lnTo>
                <a:lnTo>
                  <a:pt x="619795" y="728178"/>
                </a:lnTo>
                <a:lnTo>
                  <a:pt x="632233" y="728443"/>
                </a:lnTo>
                <a:lnTo>
                  <a:pt x="644672" y="728178"/>
                </a:lnTo>
                <a:lnTo>
                  <a:pt x="657110" y="727385"/>
                </a:lnTo>
                <a:lnTo>
                  <a:pt x="669283" y="725798"/>
                </a:lnTo>
                <a:lnTo>
                  <a:pt x="681192" y="723682"/>
                </a:lnTo>
                <a:lnTo>
                  <a:pt x="693101" y="721037"/>
                </a:lnTo>
                <a:lnTo>
                  <a:pt x="704746" y="717598"/>
                </a:lnTo>
                <a:lnTo>
                  <a:pt x="715861" y="713631"/>
                </a:lnTo>
                <a:lnTo>
                  <a:pt x="726976" y="709399"/>
                </a:lnTo>
                <a:lnTo>
                  <a:pt x="737561" y="704637"/>
                </a:lnTo>
                <a:lnTo>
                  <a:pt x="748147" y="699083"/>
                </a:lnTo>
                <a:lnTo>
                  <a:pt x="758204" y="693264"/>
                </a:lnTo>
                <a:lnTo>
                  <a:pt x="767995" y="687180"/>
                </a:lnTo>
                <a:lnTo>
                  <a:pt x="777523" y="680039"/>
                </a:lnTo>
                <a:lnTo>
                  <a:pt x="786785" y="672897"/>
                </a:lnTo>
                <a:lnTo>
                  <a:pt x="795518" y="665491"/>
                </a:lnTo>
                <a:lnTo>
                  <a:pt x="803987" y="657291"/>
                </a:lnTo>
                <a:lnTo>
                  <a:pt x="811926" y="648827"/>
                </a:lnTo>
                <a:lnTo>
                  <a:pt x="819866" y="640099"/>
                </a:lnTo>
                <a:lnTo>
                  <a:pt x="826746" y="630841"/>
                </a:lnTo>
                <a:lnTo>
                  <a:pt x="833627" y="621319"/>
                </a:lnTo>
                <a:lnTo>
                  <a:pt x="839978" y="611532"/>
                </a:lnTo>
                <a:lnTo>
                  <a:pt x="845801" y="601217"/>
                </a:lnTo>
                <a:lnTo>
                  <a:pt x="851094" y="590901"/>
                </a:lnTo>
                <a:lnTo>
                  <a:pt x="856122" y="580056"/>
                </a:lnTo>
                <a:lnTo>
                  <a:pt x="860356" y="568947"/>
                </a:lnTo>
                <a:lnTo>
                  <a:pt x="864061" y="557838"/>
                </a:lnTo>
                <a:lnTo>
                  <a:pt x="867501" y="546200"/>
                </a:lnTo>
                <a:lnTo>
                  <a:pt x="870148" y="534562"/>
                </a:lnTo>
                <a:lnTo>
                  <a:pt x="872265" y="522395"/>
                </a:lnTo>
                <a:lnTo>
                  <a:pt x="873853" y="510227"/>
                </a:lnTo>
                <a:lnTo>
                  <a:pt x="874911" y="498060"/>
                </a:lnTo>
                <a:lnTo>
                  <a:pt x="875176" y="485364"/>
                </a:lnTo>
                <a:lnTo>
                  <a:pt x="874911" y="472932"/>
                </a:lnTo>
                <a:lnTo>
                  <a:pt x="873853" y="460765"/>
                </a:lnTo>
                <a:lnTo>
                  <a:pt x="872265" y="448598"/>
                </a:lnTo>
                <a:lnTo>
                  <a:pt x="870148" y="436431"/>
                </a:lnTo>
                <a:lnTo>
                  <a:pt x="867501" y="424793"/>
                </a:lnTo>
                <a:lnTo>
                  <a:pt x="864061" y="413419"/>
                </a:lnTo>
                <a:lnTo>
                  <a:pt x="860356" y="402046"/>
                </a:lnTo>
                <a:lnTo>
                  <a:pt x="856122" y="390936"/>
                </a:lnTo>
                <a:lnTo>
                  <a:pt x="851094" y="380092"/>
                </a:lnTo>
                <a:lnTo>
                  <a:pt x="845801" y="369776"/>
                </a:lnTo>
                <a:lnTo>
                  <a:pt x="839978" y="359725"/>
                </a:lnTo>
                <a:lnTo>
                  <a:pt x="833627" y="349938"/>
                </a:lnTo>
                <a:lnTo>
                  <a:pt x="826746" y="340152"/>
                </a:lnTo>
                <a:lnTo>
                  <a:pt x="819866" y="331159"/>
                </a:lnTo>
                <a:lnTo>
                  <a:pt x="811926" y="322165"/>
                </a:lnTo>
                <a:lnTo>
                  <a:pt x="803987" y="313966"/>
                </a:lnTo>
                <a:lnTo>
                  <a:pt x="795518" y="305766"/>
                </a:lnTo>
                <a:lnTo>
                  <a:pt x="786785" y="298360"/>
                </a:lnTo>
                <a:lnTo>
                  <a:pt x="777523" y="291219"/>
                </a:lnTo>
                <a:lnTo>
                  <a:pt x="767995" y="284077"/>
                </a:lnTo>
                <a:lnTo>
                  <a:pt x="758204" y="277993"/>
                </a:lnTo>
                <a:lnTo>
                  <a:pt x="748147" y="272174"/>
                </a:lnTo>
                <a:lnTo>
                  <a:pt x="737561" y="266620"/>
                </a:lnTo>
                <a:lnTo>
                  <a:pt x="726976" y="261859"/>
                </a:lnTo>
                <a:lnTo>
                  <a:pt x="715861" y="257627"/>
                </a:lnTo>
                <a:lnTo>
                  <a:pt x="704746" y="253659"/>
                </a:lnTo>
                <a:lnTo>
                  <a:pt x="693101" y="250221"/>
                </a:lnTo>
                <a:lnTo>
                  <a:pt x="681192" y="247575"/>
                </a:lnTo>
                <a:lnTo>
                  <a:pt x="669283" y="245459"/>
                </a:lnTo>
                <a:lnTo>
                  <a:pt x="657110" y="243872"/>
                </a:lnTo>
                <a:lnTo>
                  <a:pt x="644672" y="243079"/>
                </a:lnTo>
                <a:lnTo>
                  <a:pt x="632233" y="242814"/>
                </a:lnTo>
                <a:close/>
                <a:moveTo>
                  <a:pt x="291902" y="0"/>
                </a:moveTo>
                <a:lnTo>
                  <a:pt x="389026" y="0"/>
                </a:lnTo>
                <a:lnTo>
                  <a:pt x="394054" y="265"/>
                </a:lnTo>
                <a:lnTo>
                  <a:pt x="398818" y="529"/>
                </a:lnTo>
                <a:lnTo>
                  <a:pt x="403846" y="1058"/>
                </a:lnTo>
                <a:lnTo>
                  <a:pt x="408610" y="1852"/>
                </a:lnTo>
                <a:lnTo>
                  <a:pt x="413373" y="2910"/>
                </a:lnTo>
                <a:lnTo>
                  <a:pt x="417872" y="4232"/>
                </a:lnTo>
                <a:lnTo>
                  <a:pt x="422636" y="5819"/>
                </a:lnTo>
                <a:lnTo>
                  <a:pt x="426870" y="7406"/>
                </a:lnTo>
                <a:lnTo>
                  <a:pt x="431104" y="9522"/>
                </a:lnTo>
                <a:lnTo>
                  <a:pt x="435339" y="11903"/>
                </a:lnTo>
                <a:lnTo>
                  <a:pt x="439308" y="14019"/>
                </a:lnTo>
                <a:lnTo>
                  <a:pt x="443543" y="16664"/>
                </a:lnTo>
                <a:lnTo>
                  <a:pt x="447248" y="19309"/>
                </a:lnTo>
                <a:lnTo>
                  <a:pt x="450953" y="21954"/>
                </a:lnTo>
                <a:lnTo>
                  <a:pt x="454393" y="25128"/>
                </a:lnTo>
                <a:lnTo>
                  <a:pt x="457569" y="28302"/>
                </a:lnTo>
                <a:lnTo>
                  <a:pt x="461009" y="31741"/>
                </a:lnTo>
                <a:lnTo>
                  <a:pt x="464185" y="35179"/>
                </a:lnTo>
                <a:lnTo>
                  <a:pt x="466831" y="38882"/>
                </a:lnTo>
                <a:lnTo>
                  <a:pt x="469478" y="42585"/>
                </a:lnTo>
                <a:lnTo>
                  <a:pt x="472124" y="46553"/>
                </a:lnTo>
                <a:lnTo>
                  <a:pt x="474241" y="50785"/>
                </a:lnTo>
                <a:lnTo>
                  <a:pt x="476358" y="55017"/>
                </a:lnTo>
                <a:lnTo>
                  <a:pt x="478476" y="59249"/>
                </a:lnTo>
                <a:lnTo>
                  <a:pt x="480328" y="63481"/>
                </a:lnTo>
                <a:lnTo>
                  <a:pt x="481916" y="68242"/>
                </a:lnTo>
                <a:lnTo>
                  <a:pt x="483239" y="72739"/>
                </a:lnTo>
                <a:lnTo>
                  <a:pt x="484298" y="77500"/>
                </a:lnTo>
                <a:lnTo>
                  <a:pt x="485092" y="82261"/>
                </a:lnTo>
                <a:lnTo>
                  <a:pt x="485621" y="87286"/>
                </a:lnTo>
                <a:lnTo>
                  <a:pt x="486150" y="92047"/>
                </a:lnTo>
                <a:lnTo>
                  <a:pt x="486150" y="97073"/>
                </a:lnTo>
                <a:lnTo>
                  <a:pt x="1069689" y="97073"/>
                </a:lnTo>
                <a:lnTo>
                  <a:pt x="1074717" y="97073"/>
                </a:lnTo>
                <a:lnTo>
                  <a:pt x="1079745" y="97602"/>
                </a:lnTo>
                <a:lnTo>
                  <a:pt x="1084509" y="98131"/>
                </a:lnTo>
                <a:lnTo>
                  <a:pt x="1089273" y="98925"/>
                </a:lnTo>
                <a:lnTo>
                  <a:pt x="1093772" y="99983"/>
                </a:lnTo>
                <a:lnTo>
                  <a:pt x="1098535" y="101305"/>
                </a:lnTo>
                <a:lnTo>
                  <a:pt x="1103034" y="102892"/>
                </a:lnTo>
                <a:lnTo>
                  <a:pt x="1107533" y="104744"/>
                </a:lnTo>
                <a:lnTo>
                  <a:pt x="1111767" y="106595"/>
                </a:lnTo>
                <a:lnTo>
                  <a:pt x="1115737" y="108711"/>
                </a:lnTo>
                <a:lnTo>
                  <a:pt x="1119971" y="111092"/>
                </a:lnTo>
                <a:lnTo>
                  <a:pt x="1123941" y="113737"/>
                </a:lnTo>
                <a:lnTo>
                  <a:pt x="1127646" y="116382"/>
                </a:lnTo>
                <a:lnTo>
                  <a:pt x="1131351" y="119027"/>
                </a:lnTo>
                <a:lnTo>
                  <a:pt x="1134791" y="122201"/>
                </a:lnTo>
                <a:lnTo>
                  <a:pt x="1138496" y="125639"/>
                </a:lnTo>
                <a:lnTo>
                  <a:pt x="1141672" y="128813"/>
                </a:lnTo>
                <a:lnTo>
                  <a:pt x="1144583" y="132252"/>
                </a:lnTo>
                <a:lnTo>
                  <a:pt x="1147494" y="135955"/>
                </a:lnTo>
                <a:lnTo>
                  <a:pt x="1150141" y="139658"/>
                </a:lnTo>
                <a:lnTo>
                  <a:pt x="1152522" y="143890"/>
                </a:lnTo>
                <a:lnTo>
                  <a:pt x="1155169" y="147858"/>
                </a:lnTo>
                <a:lnTo>
                  <a:pt x="1157286" y="152090"/>
                </a:lnTo>
                <a:lnTo>
                  <a:pt x="1159139" y="156322"/>
                </a:lnTo>
                <a:lnTo>
                  <a:pt x="1160991" y="160818"/>
                </a:lnTo>
                <a:lnTo>
                  <a:pt x="1162579" y="165315"/>
                </a:lnTo>
                <a:lnTo>
                  <a:pt x="1163902" y="169811"/>
                </a:lnTo>
                <a:lnTo>
                  <a:pt x="1164961" y="174573"/>
                </a:lnTo>
                <a:lnTo>
                  <a:pt x="1165755" y="179334"/>
                </a:lnTo>
                <a:lnTo>
                  <a:pt x="1166284" y="184359"/>
                </a:lnTo>
                <a:lnTo>
                  <a:pt x="1166813" y="189120"/>
                </a:lnTo>
                <a:lnTo>
                  <a:pt x="1166813" y="194146"/>
                </a:lnTo>
                <a:lnTo>
                  <a:pt x="1166813" y="777111"/>
                </a:lnTo>
                <a:lnTo>
                  <a:pt x="1166813" y="782137"/>
                </a:lnTo>
                <a:lnTo>
                  <a:pt x="1166284" y="786898"/>
                </a:lnTo>
                <a:lnTo>
                  <a:pt x="1165755" y="791924"/>
                </a:lnTo>
                <a:lnTo>
                  <a:pt x="1164961" y="796949"/>
                </a:lnTo>
                <a:lnTo>
                  <a:pt x="1163902" y="801446"/>
                </a:lnTo>
                <a:lnTo>
                  <a:pt x="1162579" y="805942"/>
                </a:lnTo>
                <a:lnTo>
                  <a:pt x="1160991" y="810439"/>
                </a:lnTo>
                <a:lnTo>
                  <a:pt x="1159139" y="815200"/>
                </a:lnTo>
                <a:lnTo>
                  <a:pt x="1157286" y="819432"/>
                </a:lnTo>
                <a:lnTo>
                  <a:pt x="1155169" y="823400"/>
                </a:lnTo>
                <a:lnTo>
                  <a:pt x="1152522" y="827632"/>
                </a:lnTo>
                <a:lnTo>
                  <a:pt x="1150141" y="831335"/>
                </a:lnTo>
                <a:lnTo>
                  <a:pt x="1147494" y="835567"/>
                </a:lnTo>
                <a:lnTo>
                  <a:pt x="1144583" y="839005"/>
                </a:lnTo>
                <a:lnTo>
                  <a:pt x="1141672" y="842708"/>
                </a:lnTo>
                <a:lnTo>
                  <a:pt x="1138496" y="845882"/>
                </a:lnTo>
                <a:lnTo>
                  <a:pt x="1134791" y="849056"/>
                </a:lnTo>
                <a:lnTo>
                  <a:pt x="1131351" y="852495"/>
                </a:lnTo>
                <a:lnTo>
                  <a:pt x="1127646" y="855140"/>
                </a:lnTo>
                <a:lnTo>
                  <a:pt x="1123941" y="858049"/>
                </a:lnTo>
                <a:lnTo>
                  <a:pt x="1119971" y="860430"/>
                </a:lnTo>
                <a:lnTo>
                  <a:pt x="1115737" y="862811"/>
                </a:lnTo>
                <a:lnTo>
                  <a:pt x="1111767" y="864927"/>
                </a:lnTo>
                <a:lnTo>
                  <a:pt x="1107533" y="866778"/>
                </a:lnTo>
                <a:lnTo>
                  <a:pt x="1103034" y="868630"/>
                </a:lnTo>
                <a:lnTo>
                  <a:pt x="1098535" y="870217"/>
                </a:lnTo>
                <a:lnTo>
                  <a:pt x="1093772" y="871539"/>
                </a:lnTo>
                <a:lnTo>
                  <a:pt x="1089273" y="872597"/>
                </a:lnTo>
                <a:lnTo>
                  <a:pt x="1084509" y="873655"/>
                </a:lnTo>
                <a:lnTo>
                  <a:pt x="1079745" y="874184"/>
                </a:lnTo>
                <a:lnTo>
                  <a:pt x="1074717" y="874449"/>
                </a:lnTo>
                <a:lnTo>
                  <a:pt x="1069689" y="874713"/>
                </a:lnTo>
                <a:lnTo>
                  <a:pt x="97124" y="874713"/>
                </a:lnTo>
                <a:lnTo>
                  <a:pt x="92361" y="874449"/>
                </a:lnTo>
                <a:lnTo>
                  <a:pt x="87332" y="874184"/>
                </a:lnTo>
                <a:lnTo>
                  <a:pt x="82304" y="873655"/>
                </a:lnTo>
                <a:lnTo>
                  <a:pt x="77541" y="872597"/>
                </a:lnTo>
                <a:lnTo>
                  <a:pt x="73042" y="871539"/>
                </a:lnTo>
                <a:lnTo>
                  <a:pt x="68543" y="870217"/>
                </a:lnTo>
                <a:lnTo>
                  <a:pt x="63779" y="868630"/>
                </a:lnTo>
                <a:lnTo>
                  <a:pt x="59545" y="866778"/>
                </a:lnTo>
                <a:lnTo>
                  <a:pt x="55311" y="864927"/>
                </a:lnTo>
                <a:lnTo>
                  <a:pt x="51076" y="862811"/>
                </a:lnTo>
                <a:lnTo>
                  <a:pt x="47107" y="860430"/>
                </a:lnTo>
                <a:lnTo>
                  <a:pt x="42872" y="858049"/>
                </a:lnTo>
                <a:lnTo>
                  <a:pt x="39167" y="855140"/>
                </a:lnTo>
                <a:lnTo>
                  <a:pt x="35462" y="852495"/>
                </a:lnTo>
                <a:lnTo>
                  <a:pt x="32022" y="849056"/>
                </a:lnTo>
                <a:lnTo>
                  <a:pt x="28846" y="845882"/>
                </a:lnTo>
                <a:lnTo>
                  <a:pt x="25406" y="842708"/>
                </a:lnTo>
                <a:lnTo>
                  <a:pt x="22230" y="839005"/>
                </a:lnTo>
                <a:lnTo>
                  <a:pt x="19319" y="835567"/>
                </a:lnTo>
                <a:lnTo>
                  <a:pt x="16673" y="831335"/>
                </a:lnTo>
                <a:lnTo>
                  <a:pt x="14291" y="827632"/>
                </a:lnTo>
                <a:lnTo>
                  <a:pt x="11909" y="823400"/>
                </a:lnTo>
                <a:lnTo>
                  <a:pt x="9792" y="819432"/>
                </a:lnTo>
                <a:lnTo>
                  <a:pt x="7675" y="815200"/>
                </a:lnTo>
                <a:lnTo>
                  <a:pt x="5822" y="810439"/>
                </a:lnTo>
                <a:lnTo>
                  <a:pt x="4499" y="805942"/>
                </a:lnTo>
                <a:lnTo>
                  <a:pt x="3176" y="801446"/>
                </a:lnTo>
                <a:lnTo>
                  <a:pt x="2117" y="796949"/>
                </a:lnTo>
                <a:lnTo>
                  <a:pt x="1059" y="791924"/>
                </a:lnTo>
                <a:lnTo>
                  <a:pt x="529" y="786898"/>
                </a:lnTo>
                <a:lnTo>
                  <a:pt x="265" y="782137"/>
                </a:lnTo>
                <a:lnTo>
                  <a:pt x="40" y="777875"/>
                </a:lnTo>
                <a:lnTo>
                  <a:pt x="0" y="777875"/>
                </a:lnTo>
                <a:lnTo>
                  <a:pt x="0" y="777111"/>
                </a:lnTo>
                <a:lnTo>
                  <a:pt x="0" y="194146"/>
                </a:lnTo>
                <a:lnTo>
                  <a:pt x="0" y="193675"/>
                </a:lnTo>
                <a:lnTo>
                  <a:pt x="25" y="193675"/>
                </a:lnTo>
                <a:lnTo>
                  <a:pt x="265" y="189120"/>
                </a:lnTo>
                <a:lnTo>
                  <a:pt x="529" y="184359"/>
                </a:lnTo>
                <a:lnTo>
                  <a:pt x="1059" y="179334"/>
                </a:lnTo>
                <a:lnTo>
                  <a:pt x="2117" y="174573"/>
                </a:lnTo>
                <a:lnTo>
                  <a:pt x="3176" y="169811"/>
                </a:lnTo>
                <a:lnTo>
                  <a:pt x="4499" y="165315"/>
                </a:lnTo>
                <a:lnTo>
                  <a:pt x="5822" y="160818"/>
                </a:lnTo>
                <a:lnTo>
                  <a:pt x="7675" y="156322"/>
                </a:lnTo>
                <a:lnTo>
                  <a:pt x="9792" y="152090"/>
                </a:lnTo>
                <a:lnTo>
                  <a:pt x="11909" y="147858"/>
                </a:lnTo>
                <a:lnTo>
                  <a:pt x="14291" y="143890"/>
                </a:lnTo>
                <a:lnTo>
                  <a:pt x="16673" y="139658"/>
                </a:lnTo>
                <a:lnTo>
                  <a:pt x="19319" y="135955"/>
                </a:lnTo>
                <a:lnTo>
                  <a:pt x="22230" y="132252"/>
                </a:lnTo>
                <a:lnTo>
                  <a:pt x="25406" y="128813"/>
                </a:lnTo>
                <a:lnTo>
                  <a:pt x="28846" y="125639"/>
                </a:lnTo>
                <a:lnTo>
                  <a:pt x="32022" y="122201"/>
                </a:lnTo>
                <a:lnTo>
                  <a:pt x="35462" y="119027"/>
                </a:lnTo>
                <a:lnTo>
                  <a:pt x="39167" y="116382"/>
                </a:lnTo>
                <a:lnTo>
                  <a:pt x="42872" y="113737"/>
                </a:lnTo>
                <a:lnTo>
                  <a:pt x="47107" y="111092"/>
                </a:lnTo>
                <a:lnTo>
                  <a:pt x="51076" y="108711"/>
                </a:lnTo>
                <a:lnTo>
                  <a:pt x="55311" y="106595"/>
                </a:lnTo>
                <a:lnTo>
                  <a:pt x="59545" y="104744"/>
                </a:lnTo>
                <a:lnTo>
                  <a:pt x="63779" y="102892"/>
                </a:lnTo>
                <a:lnTo>
                  <a:pt x="68543" y="101305"/>
                </a:lnTo>
                <a:lnTo>
                  <a:pt x="73042" y="99983"/>
                </a:lnTo>
                <a:lnTo>
                  <a:pt x="77541" y="98925"/>
                </a:lnTo>
                <a:lnTo>
                  <a:pt x="82304" y="98131"/>
                </a:lnTo>
                <a:lnTo>
                  <a:pt x="87332" y="97602"/>
                </a:lnTo>
                <a:lnTo>
                  <a:pt x="92361" y="97073"/>
                </a:lnTo>
                <a:lnTo>
                  <a:pt x="97124" y="97073"/>
                </a:lnTo>
                <a:lnTo>
                  <a:pt x="194513" y="97073"/>
                </a:lnTo>
                <a:lnTo>
                  <a:pt x="194778" y="92047"/>
                </a:lnTo>
                <a:lnTo>
                  <a:pt x="195042" y="87286"/>
                </a:lnTo>
                <a:lnTo>
                  <a:pt x="195836" y="82261"/>
                </a:lnTo>
                <a:lnTo>
                  <a:pt x="196630" y="77500"/>
                </a:lnTo>
                <a:lnTo>
                  <a:pt x="197953" y="72739"/>
                </a:lnTo>
                <a:lnTo>
                  <a:pt x="199277" y="68242"/>
                </a:lnTo>
                <a:lnTo>
                  <a:pt x="200600" y="63481"/>
                </a:lnTo>
                <a:lnTo>
                  <a:pt x="202452" y="59249"/>
                </a:lnTo>
                <a:lnTo>
                  <a:pt x="204305" y="55017"/>
                </a:lnTo>
                <a:lnTo>
                  <a:pt x="206422" y="50785"/>
                </a:lnTo>
                <a:lnTo>
                  <a:pt x="208804" y="46553"/>
                </a:lnTo>
                <a:lnTo>
                  <a:pt x="211186" y="42585"/>
                </a:lnTo>
                <a:lnTo>
                  <a:pt x="213832" y="38882"/>
                </a:lnTo>
                <a:lnTo>
                  <a:pt x="217008" y="35179"/>
                </a:lnTo>
                <a:lnTo>
                  <a:pt x="219919" y="31741"/>
                </a:lnTo>
                <a:lnTo>
                  <a:pt x="223095" y="28302"/>
                </a:lnTo>
                <a:lnTo>
                  <a:pt x="226535" y="25128"/>
                </a:lnTo>
                <a:lnTo>
                  <a:pt x="229975" y="21954"/>
                </a:lnTo>
                <a:lnTo>
                  <a:pt x="233680" y="19309"/>
                </a:lnTo>
                <a:lnTo>
                  <a:pt x="237650" y="16664"/>
                </a:lnTo>
                <a:lnTo>
                  <a:pt x="241355" y="14019"/>
                </a:lnTo>
                <a:lnTo>
                  <a:pt x="245589" y="11903"/>
                </a:lnTo>
                <a:lnTo>
                  <a:pt x="249559" y="9522"/>
                </a:lnTo>
                <a:lnTo>
                  <a:pt x="254058" y="7406"/>
                </a:lnTo>
                <a:lnTo>
                  <a:pt x="258557" y="5819"/>
                </a:lnTo>
                <a:lnTo>
                  <a:pt x="262791" y="4232"/>
                </a:lnTo>
                <a:lnTo>
                  <a:pt x="267555" y="2910"/>
                </a:lnTo>
                <a:lnTo>
                  <a:pt x="272054" y="1852"/>
                </a:lnTo>
                <a:lnTo>
                  <a:pt x="277082" y="1058"/>
                </a:lnTo>
                <a:lnTo>
                  <a:pt x="281845" y="529"/>
                </a:lnTo>
                <a:lnTo>
                  <a:pt x="286874" y="265"/>
                </a:lnTo>
                <a:lnTo>
                  <a:pt x="29190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515" dirty="0">
              <a:solidFill>
                <a:srgbClr val="FFFFFF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292620" y="2124444"/>
            <a:ext cx="6217468" cy="12386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3200" dirty="0">
                <a:solidFill>
                  <a:srgbClr val="3A3A3A"/>
                </a:solidFill>
                <a:latin typeface="NanumGothic"/>
                <a:ea typeface="NanumGothic"/>
                <a:sym typeface="Elsie" panose="02000000000000000000" charset="0"/>
              </a:rPr>
              <a:t>앱이 아닌 </a:t>
            </a:r>
            <a:endParaRPr lang="en-US" altLang="ko-KR" sz="3200" dirty="0">
              <a:solidFill>
                <a:srgbClr val="3A3A3A"/>
              </a:solidFill>
              <a:latin typeface="NanumGothic"/>
              <a:ea typeface="NanumGothic"/>
              <a:sym typeface="Elsie" panose="02000000000000000000" charset="0"/>
            </a:endParaRPr>
          </a:p>
          <a:p>
            <a:r>
              <a:rPr lang="ko-KR" altLang="en-US" sz="3200" dirty="0">
                <a:solidFill>
                  <a:srgbClr val="3A3A3A"/>
                </a:solidFill>
                <a:latin typeface="NanumGothic"/>
                <a:ea typeface="NanumGothic"/>
                <a:sym typeface="Elsie" panose="02000000000000000000" charset="0"/>
              </a:rPr>
              <a:t>순천대학교 </a:t>
            </a:r>
            <a:r>
              <a:rPr lang="ko-KR" altLang="en-US" sz="3200" dirty="0">
                <a:solidFill>
                  <a:srgbClr val="0070C0"/>
                </a:solidFill>
                <a:latin typeface="NanumGothic"/>
                <a:ea typeface="NanumGothic"/>
                <a:sym typeface="Elsie" panose="02000000000000000000" charset="0"/>
              </a:rPr>
              <a:t>사이트</a:t>
            </a:r>
            <a:r>
              <a:rPr lang="ko-KR" altLang="en-US" sz="3200" dirty="0">
                <a:solidFill>
                  <a:srgbClr val="3A3A3A"/>
                </a:solidFill>
                <a:latin typeface="NanumGothic"/>
                <a:ea typeface="NanumGothic"/>
                <a:sym typeface="Elsie" panose="02000000000000000000" charset="0"/>
              </a:rPr>
              <a:t>로 옮긴다면</a:t>
            </a:r>
            <a:r>
              <a:rPr lang="en-US" altLang="ko-KR" sz="3200" dirty="0">
                <a:solidFill>
                  <a:srgbClr val="3A3A3A"/>
                </a:solidFill>
                <a:latin typeface="NanumGothic"/>
                <a:ea typeface="NanumGothic"/>
                <a:sym typeface="Elsie" panose="02000000000000000000" charset="0"/>
              </a:rPr>
              <a:t>?</a:t>
            </a:r>
            <a:endParaRPr lang="zh-CN" altLang="en-US" sz="3200" dirty="0">
              <a:solidFill>
                <a:srgbClr val="3A3A3A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595743" y="3465952"/>
            <a:ext cx="5409262" cy="40321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sz="1895" dirty="0">
                <a:solidFill>
                  <a:srgbClr val="3A3A3A"/>
                </a:solidFill>
                <a:latin typeface="NanumGothic"/>
                <a:ea typeface="NanumGothic"/>
                <a:sym typeface="Elsie" panose="02000000000000000000" charset="0"/>
              </a:rPr>
              <a:t>도서관에 예약이 안되어 있는 자리도</a:t>
            </a:r>
            <a:endParaRPr lang="zh-CN" altLang="en-US" sz="1895" dirty="0">
              <a:solidFill>
                <a:srgbClr val="3A3A3A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134607" y="3832892"/>
            <a:ext cx="3994743" cy="4960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sz="2655" dirty="0">
                <a:solidFill>
                  <a:srgbClr val="3A3A3A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항상 가면 사람이 있어서</a:t>
            </a:r>
            <a:r>
              <a:rPr lang="en-US" altLang="ko-KR" sz="2655" dirty="0">
                <a:solidFill>
                  <a:srgbClr val="3A3A3A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..</a:t>
            </a:r>
            <a:endParaRPr lang="zh-CN" altLang="en-US" sz="2655" dirty="0">
              <a:solidFill>
                <a:srgbClr val="3A3A3A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34607" y="386677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개발 목적 및 환경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1F6AA1-AFC2-8284-E918-791337192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677"/>
            <a:ext cx="5024544" cy="647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615DC-824C-2237-D2F8-A8A0E6EFA4F8}"/>
              </a:ext>
            </a:extLst>
          </p:cNvPr>
          <p:cNvSpPr txBox="1"/>
          <p:nvPr/>
        </p:nvSpPr>
        <p:spPr>
          <a:xfrm>
            <a:off x="5192486" y="6369451"/>
            <a:ext cx="442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실제 순천대학교 도서관의 예약 시스템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BE68DD-2419-B4BC-9DFD-0576495C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FBC5C9E-43CC-5D76-33D5-12D18C4EA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340768"/>
            <a:ext cx="8721350" cy="4351338"/>
          </a:xfrm>
        </p:spPr>
      </p:pic>
    </p:spTree>
    <p:extLst>
      <p:ext uri="{BB962C8B-B14F-4D97-AF65-F5344CB8AC3E}">
        <p14:creationId xmlns:p14="http://schemas.microsoft.com/office/powerpoint/2010/main" val="31978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6AAAE63-7FB1-F223-8325-9186C9531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690688"/>
            <a:ext cx="6963747" cy="3238952"/>
          </a:xfrm>
        </p:spPr>
      </p:pic>
    </p:spTree>
    <p:extLst>
      <p:ext uri="{BB962C8B-B14F-4D97-AF65-F5344CB8AC3E}">
        <p14:creationId xmlns:p14="http://schemas.microsoft.com/office/powerpoint/2010/main" val="20246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좌석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D3F45D1-C36D-8821-A74A-D718905F6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28" y="1253331"/>
            <a:ext cx="6693633" cy="4351338"/>
          </a:xfrm>
        </p:spPr>
      </p:pic>
    </p:spTree>
    <p:extLst>
      <p:ext uri="{BB962C8B-B14F-4D97-AF65-F5344CB8AC3E}">
        <p14:creationId xmlns:p14="http://schemas.microsoft.com/office/powerpoint/2010/main" val="34897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좌석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D9209AE-63E8-885C-89EF-13FD8CF5A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628800"/>
            <a:ext cx="5541877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964FC-FABE-7CCE-6B21-B9358E9687F1}"/>
              </a:ext>
            </a:extLst>
          </p:cNvPr>
          <p:cNvSpPr txBox="1"/>
          <p:nvPr/>
        </p:nvSpPr>
        <p:spPr>
          <a:xfrm>
            <a:off x="6888088" y="4149080"/>
            <a:ext cx="330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층은 </a:t>
            </a:r>
            <a:r>
              <a:rPr lang="en-US" altLang="ko-KR" dirty="0"/>
              <a:t>A~D</a:t>
            </a:r>
            <a:r>
              <a:rPr lang="ko-KR" altLang="en-US" dirty="0"/>
              <a:t>구역 </a:t>
            </a:r>
            <a:r>
              <a:rPr lang="en-US" altLang="ko-KR" dirty="0"/>
              <a:t>200</a:t>
            </a:r>
            <a:r>
              <a:rPr lang="ko-KR" altLang="en-US" dirty="0"/>
              <a:t>석까지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층은 </a:t>
            </a:r>
            <a:r>
              <a:rPr lang="en-US" altLang="ko-KR" dirty="0"/>
              <a:t>201</a:t>
            </a:r>
            <a:r>
              <a:rPr lang="ko-KR" altLang="en-US" dirty="0"/>
              <a:t>번부터 </a:t>
            </a:r>
            <a:r>
              <a:rPr lang="en-US" altLang="ko-KR" dirty="0"/>
              <a:t>250</a:t>
            </a:r>
            <a:r>
              <a:rPr lang="ko-KR" altLang="en-US" dirty="0"/>
              <a:t>번을 삽입</a:t>
            </a:r>
          </a:p>
        </p:txBody>
      </p:sp>
    </p:spTree>
    <p:extLst>
      <p:ext uri="{BB962C8B-B14F-4D97-AF65-F5344CB8AC3E}">
        <p14:creationId xmlns:p14="http://schemas.microsoft.com/office/powerpoint/2010/main" val="364581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도서관 공휴일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741619A-A4E2-CD27-7A0A-E3225125F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366549"/>
            <a:ext cx="6801799" cy="4124901"/>
          </a:xfrm>
        </p:spPr>
      </p:pic>
    </p:spTree>
    <p:extLst>
      <p:ext uri="{BB962C8B-B14F-4D97-AF65-F5344CB8AC3E}">
        <p14:creationId xmlns:p14="http://schemas.microsoft.com/office/powerpoint/2010/main" val="2687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263260F-D650-4918-B38C-350DBC5E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340768"/>
            <a:ext cx="8881610" cy="4351338"/>
          </a:xfrm>
        </p:spPr>
      </p:pic>
    </p:spTree>
    <p:extLst>
      <p:ext uri="{BB962C8B-B14F-4D97-AF65-F5344CB8AC3E}">
        <p14:creationId xmlns:p14="http://schemas.microsoft.com/office/powerpoint/2010/main" val="346023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D392D5F-2ABF-7CEE-DE24-77D45661E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1" y="2204864"/>
            <a:ext cx="7058000" cy="1416851"/>
          </a:xfrm>
        </p:spPr>
      </p:pic>
    </p:spTree>
    <p:extLst>
      <p:ext uri="{BB962C8B-B14F-4D97-AF65-F5344CB8AC3E}">
        <p14:creationId xmlns:p14="http://schemas.microsoft.com/office/powerpoint/2010/main" val="427307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웹사이트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34F87E3-E7ED-1986-706F-6A93C4F69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8840"/>
            <a:ext cx="6201640" cy="990738"/>
          </a:xfrm>
        </p:spPr>
      </p:pic>
    </p:spTree>
    <p:extLst>
      <p:ext uri="{BB962C8B-B14F-4D97-AF65-F5344CB8AC3E}">
        <p14:creationId xmlns:p14="http://schemas.microsoft.com/office/powerpoint/2010/main" val="136240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5498299-541E-44AB-6BB9-A30717B1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838103"/>
            <a:ext cx="5706271" cy="1590897"/>
          </a:xfrm>
        </p:spPr>
      </p:pic>
    </p:spTree>
    <p:extLst>
      <p:ext uri="{BB962C8B-B14F-4D97-AF65-F5344CB8AC3E}">
        <p14:creationId xmlns:p14="http://schemas.microsoft.com/office/powerpoint/2010/main" val="21985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활동 로그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5FA8DF3-5698-AE9D-C0C4-E0A3D82E7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08" y="1442760"/>
            <a:ext cx="6792273" cy="3972479"/>
          </a:xfrm>
        </p:spPr>
      </p:pic>
    </p:spTree>
    <p:extLst>
      <p:ext uri="{BB962C8B-B14F-4D97-AF65-F5344CB8AC3E}">
        <p14:creationId xmlns:p14="http://schemas.microsoft.com/office/powerpoint/2010/main" val="20909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19336" y="548680"/>
            <a:ext cx="3528392" cy="64807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개발 환경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BE68DD-2419-B4BC-9DFD-0576495C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0BE46-F8AD-F784-D82A-4EB657D9B888}"/>
              </a:ext>
            </a:extLst>
          </p:cNvPr>
          <p:cNvSpPr txBox="1"/>
          <p:nvPr/>
        </p:nvSpPr>
        <p:spPr>
          <a:xfrm>
            <a:off x="1127448" y="1916832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MySQL Workbench 8.0 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PowerPoinT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erWin</a:t>
            </a:r>
            <a:r>
              <a:rPr lang="en-US" altLang="ko-KR" sz="2400" dirty="0"/>
              <a:t> DM</a:t>
            </a:r>
            <a:endParaRPr lang="ko-KR" altLang="en-US" sz="2400" dirty="0"/>
          </a:p>
        </p:txBody>
      </p:sp>
      <p:pic>
        <p:nvPicPr>
          <p:cNvPr id="1026" name="Picture 2" descr="How To : 마이크로소프트 파워포인트 무료로 얻는 방법 - ITWorld Korea">
            <a:extLst>
              <a:ext uri="{FF2B5EF4-FFF2-40B4-BE49-F238E27FC236}">
                <a16:creationId xmlns:a16="http://schemas.microsoft.com/office/drawing/2014/main" id="{983BB44D-6A8A-4C6A-F7BB-6C4B6E49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4423965"/>
            <a:ext cx="30099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- 나무위키">
            <a:extLst>
              <a:ext uri="{FF2B5EF4-FFF2-40B4-BE49-F238E27FC236}">
                <a16:creationId xmlns:a16="http://schemas.microsoft.com/office/drawing/2014/main" id="{099D6B6F-A617-8B3A-4361-839D65F9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378904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단군소프트">
            <a:extLst>
              <a:ext uri="{FF2B5EF4-FFF2-40B4-BE49-F238E27FC236}">
                <a16:creationId xmlns:a16="http://schemas.microsoft.com/office/drawing/2014/main" id="{811490B7-0914-F619-11BA-597C8FCC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4266803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07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F01E-B8E4-B28D-466C-99FE7D9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(</a:t>
            </a:r>
            <a:r>
              <a:rPr lang="ko-KR" altLang="en-US" dirty="0"/>
              <a:t>알림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1DFF5-0A85-B65C-765D-307EA51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53417B9-5070-FE6C-D34B-C5FA63542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423707"/>
            <a:ext cx="6830378" cy="4010585"/>
          </a:xfrm>
        </p:spPr>
      </p:pic>
    </p:spTree>
    <p:extLst>
      <p:ext uri="{BB962C8B-B14F-4D97-AF65-F5344CB8AC3E}">
        <p14:creationId xmlns:p14="http://schemas.microsoft.com/office/powerpoint/2010/main" val="246989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A0DD90-C040-B7C1-7408-25DA44819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140968"/>
            <a:ext cx="3528392" cy="2060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1E2DFF-A155-3757-0809-3A08B2EA0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690688"/>
            <a:ext cx="5093467" cy="10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25DC12-7791-EE2F-B552-7C873914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" y="1793641"/>
            <a:ext cx="7050414" cy="10353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6FA269-4AF6-CF12-0581-BFB78EE1C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3537363"/>
            <a:ext cx="9783540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01422A-A2B5-D1ED-08ED-00C12E7C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648428"/>
            <a:ext cx="5564342" cy="556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24510E-3360-A21E-9F65-F3A2514D4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3306237"/>
            <a:ext cx="7677496" cy="19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75CFA8-E786-A149-6F14-B433E862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519634"/>
            <a:ext cx="5606583" cy="6132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CE3C62-FBD7-668C-34BD-3545726FC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4" y="2708920"/>
            <a:ext cx="1032669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웹사이트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D0F6A0-6EF2-E2EF-3021-10F30CCCC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690688"/>
            <a:ext cx="4967912" cy="5861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79BB7F-4D23-06B0-5AC3-CAE590FFE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3356992"/>
            <a:ext cx="686822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85047A-C3E7-F2A9-4A19-413A4473C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359300"/>
            <a:ext cx="7776864" cy="691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5EC332-A956-890A-9A0B-2AFC2283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045218"/>
            <a:ext cx="8305743" cy="210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활동 로그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BF3FEF-F73D-A29D-8D1A-DCF5115DE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9" y="1618806"/>
            <a:ext cx="5593553" cy="6580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E8F65C-591D-5F35-7377-59A806341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4369"/>
            <a:ext cx="8916469" cy="2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좌석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AB4098-9182-ED62-48A0-692612353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84" y="3014800"/>
            <a:ext cx="6095743" cy="1743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69B152-C662-2F87-92F9-6ABB577D7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499436"/>
            <a:ext cx="4038054" cy="6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8F7CEE-10A1-A0E0-E862-0B2236CDF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502112"/>
            <a:ext cx="4452955" cy="5587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0EE9F5-3BA7-1ACB-60E2-D7E9063A9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" y="2827675"/>
            <a:ext cx="7992590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E8170-9C1E-3B82-6927-A5A89E17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E97E945A-AAAE-2406-B5AA-2AA8483F13BB}"/>
              </a:ext>
            </a:extLst>
          </p:cNvPr>
          <p:cNvSpPr txBox="1"/>
          <p:nvPr/>
        </p:nvSpPr>
        <p:spPr>
          <a:xfrm>
            <a:off x="479376" y="836712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자료 수집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3AA69F-0CFF-A2A9-FFA9-44F786047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412776"/>
            <a:ext cx="8064896" cy="47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알림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6B0C6F-9FCE-76F1-99EA-FC79F6108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268760"/>
            <a:ext cx="4607458" cy="4219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53CA5C-1984-819C-4840-A985A719B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708920"/>
            <a:ext cx="934532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학생 테이블 중 </a:t>
            </a:r>
            <a:r>
              <a:rPr lang="en-US" altLang="ko-KR" dirty="0"/>
              <a:t>‘</a:t>
            </a:r>
            <a:r>
              <a:rPr lang="ko-KR" altLang="en-US" dirty="0"/>
              <a:t>이영희</a:t>
            </a:r>
            <a:r>
              <a:rPr lang="en-US" altLang="ko-KR" dirty="0"/>
              <a:t>’</a:t>
            </a:r>
            <a:r>
              <a:rPr lang="ko-KR" altLang="en-US" dirty="0"/>
              <a:t>라는 이름을 가진 학생의 열을 검색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ADD23-7145-D387-A4B2-4A3214402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492896"/>
            <a:ext cx="3215642" cy="7920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FC8642-DF12-F4C0-D830-FC1C35987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789040"/>
            <a:ext cx="7725853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4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검색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전화번호 열만 검색</a:t>
            </a:r>
            <a:r>
              <a:rPr lang="en-US" altLang="ko-KR" dirty="0"/>
              <a:t>(DISTINCT)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C78F5C-EDF0-616E-0A5D-BFF45E042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42" y="3501008"/>
            <a:ext cx="1895740" cy="1419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4C6B77-4465-A6AA-5D3B-63187C75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42" y="2564904"/>
            <a:ext cx="287695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5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삭제</a:t>
            </a:r>
            <a:r>
              <a:rPr lang="en-US" altLang="ko-KR" dirty="0"/>
              <a:t>(</a:t>
            </a:r>
            <a:r>
              <a:rPr lang="ko-KR" altLang="en-US" dirty="0"/>
              <a:t>오류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6730714-ADFB-89EF-1A2D-E981B1510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690688"/>
            <a:ext cx="4544059" cy="281026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579E82-CAA3-3011-18D0-58A1779E8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2" y="5577430"/>
            <a:ext cx="2010056" cy="2857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D6A9AE-8842-CE5A-730B-BBE5B4E56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4500955"/>
            <a:ext cx="7344800" cy="1076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F80F31-A77A-B640-10D6-889D884B5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6" y="5949280"/>
            <a:ext cx="440116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수정</a:t>
            </a:r>
            <a:r>
              <a:rPr lang="en-US" altLang="ko-KR" dirty="0"/>
              <a:t>(</a:t>
            </a:r>
            <a:r>
              <a:rPr lang="ko-KR" altLang="en-US" dirty="0"/>
              <a:t>알림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알림 테이블에 좌석 번호를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E483F5-84F7-800A-6653-D670DD61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852936"/>
            <a:ext cx="4829849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업데이트</a:t>
            </a:r>
            <a:r>
              <a:rPr lang="en-US" altLang="ko-KR" dirty="0"/>
              <a:t>(</a:t>
            </a:r>
            <a:r>
              <a:rPr lang="ko-KR" altLang="en-US" dirty="0"/>
              <a:t>알림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추가한 좌석번호 컬럼에 번호 업데이트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D2349-9633-0243-68CB-9B23AD45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10424"/>
            <a:ext cx="370574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1094-5D65-7820-7E50-AE0BC7D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업데이트 내용 확인</a:t>
            </a:r>
            <a:r>
              <a:rPr lang="en-US" altLang="ko-KR" dirty="0"/>
              <a:t>(</a:t>
            </a:r>
            <a:r>
              <a:rPr lang="ko-KR" altLang="en-US" dirty="0"/>
              <a:t>알림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4151-C425-BE9D-6C6A-8EC8BDA6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BCA92-7277-D623-B9AE-1D6CC6B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1E2C2F-90FD-CD90-74CA-9B308B57E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328444"/>
            <a:ext cx="860227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5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33314" y="2790202"/>
            <a:ext cx="4525366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ko-KO" altLang="ko-KO" sz="72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33000"/>
                    </a:prstClr>
                  </a:outerShdw>
                </a:effectLst>
                <a:latin typeface="NanumGothic"/>
                <a:ea typeface="NanumGothic"/>
                <a:sym typeface="Elsie" panose="02000000000000000000" charset="0"/>
              </a:rPr>
              <a:t>감사합니다</a:t>
            </a:r>
            <a:endParaRPr lang="zh-CN" altLang="en-US" sz="8000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63500" dir="2700000" algn="tl" rotWithShape="0">
                  <a:prstClr val="black">
                    <a:alpha val="33000"/>
                  </a:prstClr>
                </a:outerShdw>
              </a:effectLst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50C0BA-D43F-FDA6-5F6B-09D82D6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06 L 0 0.06667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E8170-9C1E-3B82-6927-A5A89E17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E97E945A-AAAE-2406-B5AA-2AA8483F13BB}"/>
              </a:ext>
            </a:extLst>
          </p:cNvPr>
          <p:cNvSpPr txBox="1"/>
          <p:nvPr/>
        </p:nvSpPr>
        <p:spPr>
          <a:xfrm>
            <a:off x="479376" y="836712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자료 수집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3B2771-5ED3-94BB-EB22-36AF73FDA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4" y="1455938"/>
            <a:ext cx="8938786" cy="49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1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E8170-9C1E-3B82-6927-A5A89E17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E97E945A-AAAE-2406-B5AA-2AA8483F13BB}"/>
              </a:ext>
            </a:extLst>
          </p:cNvPr>
          <p:cNvSpPr txBox="1"/>
          <p:nvPr/>
        </p:nvSpPr>
        <p:spPr>
          <a:xfrm>
            <a:off x="479376" y="836712"/>
            <a:ext cx="3243948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자료 수집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9EC6E-B3A4-E0E8-A0BD-0661A5366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1" y="1628800"/>
            <a:ext cx="551574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7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1088</Words>
  <Application>Microsoft Office PowerPoint</Application>
  <PresentationFormat>와이드스크린</PresentationFormat>
  <Paragraphs>490</Paragraphs>
  <Slides>77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等线</vt:lpstr>
      <vt:lpstr>等线 Light</vt:lpstr>
      <vt:lpstr>Montserrat Alternates SemiBold</vt:lpstr>
      <vt:lpstr>NanumGothic</vt:lpstr>
      <vt:lpstr>Arial</vt:lpstr>
      <vt:lpstr>Calibri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테이블 명세서 작성(학생)</vt:lpstr>
      <vt:lpstr>테이블 명세서 작성(예약)</vt:lpstr>
      <vt:lpstr>테이블 명세서 작성(시스템)</vt:lpstr>
      <vt:lpstr>테이블 명세서 작성(활동 로그)</vt:lpstr>
      <vt:lpstr>테이블 명세서 작성(방)</vt:lpstr>
      <vt:lpstr>테이블 명세서 작성(좌석)</vt:lpstr>
      <vt:lpstr>테이블 명세서 작성(도서관 휴무일)</vt:lpstr>
      <vt:lpstr>테이블 명세서 작성(알림)</vt:lpstr>
      <vt:lpstr>테이블 명세서 작성(권한)</vt:lpstr>
      <vt:lpstr>테이블 명세서 작성(웹사이트)</vt:lpstr>
      <vt:lpstr>PowerPoint 프레젠테이션</vt:lpstr>
      <vt:lpstr>테이블 생성(시스템)</vt:lpstr>
      <vt:lpstr>테이블 생성(학생)</vt:lpstr>
      <vt:lpstr>테이블 생성(예약)</vt:lpstr>
      <vt:lpstr>테이블 생성(좌석)</vt:lpstr>
      <vt:lpstr>테이블 생성(도서관 휴무일)</vt:lpstr>
      <vt:lpstr>테이블 생성(방)</vt:lpstr>
      <vt:lpstr>테이블 생성(활동 로그)</vt:lpstr>
      <vt:lpstr>테이블 생성(알림)</vt:lpstr>
      <vt:lpstr>테이블 생성(웹사이트)</vt:lpstr>
      <vt:lpstr>테이블 생성(권한)</vt:lpstr>
      <vt:lpstr>데이터 삽입(학생)</vt:lpstr>
      <vt:lpstr>데이터 삽입(시스템)</vt:lpstr>
      <vt:lpstr>데이터 삽입(시스템)</vt:lpstr>
      <vt:lpstr>데이터 삽입(좌석)</vt:lpstr>
      <vt:lpstr>데이터 삽입(좌석)</vt:lpstr>
      <vt:lpstr>데이터 삽입(도서관 공휴일)</vt:lpstr>
      <vt:lpstr>데이터 삽입(예약)</vt:lpstr>
      <vt:lpstr>데이터 삽입(권한)</vt:lpstr>
      <vt:lpstr>데이터 삽입(웹사이트)</vt:lpstr>
      <vt:lpstr>데이터 삽입(방)</vt:lpstr>
      <vt:lpstr>데이터 삽입(활동 로그)</vt:lpstr>
      <vt:lpstr>데이터 삽입(알림)</vt:lpstr>
      <vt:lpstr>데이터 검색(권한)</vt:lpstr>
      <vt:lpstr>데이터 검색(예약)</vt:lpstr>
      <vt:lpstr>데이터 검색(시스템)</vt:lpstr>
      <vt:lpstr>데이터 검색(학생)</vt:lpstr>
      <vt:lpstr>데이터 검색(웹사이트)</vt:lpstr>
      <vt:lpstr>데이터 검색(방)</vt:lpstr>
      <vt:lpstr>데이터 검색(활동 로그)</vt:lpstr>
      <vt:lpstr>데이터 검색(좌석)</vt:lpstr>
      <vt:lpstr>데이터 검색(학생)</vt:lpstr>
      <vt:lpstr>데이터 검색(알림)</vt:lpstr>
      <vt:lpstr>데이터 검색(학생)</vt:lpstr>
      <vt:lpstr>데이터 검색(학생)</vt:lpstr>
      <vt:lpstr>데이터 삭제(오류)</vt:lpstr>
      <vt:lpstr>데이터 수정(알림)</vt:lpstr>
      <vt:lpstr>데이터 업데이트(알림)</vt:lpstr>
      <vt:lpstr>데이터 업데이트 내용 확인(알림)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동혁 최</cp:lastModifiedBy>
  <cp:revision>71</cp:revision>
  <dcterms:created xsi:type="dcterms:W3CDTF">2018-09-26T01:21:00Z</dcterms:created>
  <dcterms:modified xsi:type="dcterms:W3CDTF">2024-06-22T11:33:38Z</dcterms:modified>
  <cp:version>1000.0000.01</cp:version>
</cp:coreProperties>
</file>